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Syne Extra Bold" panose="020B0604020202020204" charset="0"/>
      <p:regular r:id="rId14"/>
    </p:embeddedFont>
    <p:embeddedFont>
      <p:font typeface="Calibri" panose="020F0502020204030204" pitchFamily="34" charset="0"/>
      <p:regular r:id="rId15"/>
      <p:bold r:id="rId16"/>
      <p:italic r:id="rId17"/>
      <p:boldItalic r:id="rId18"/>
    </p:embeddedFont>
    <p:embeddedFont>
      <p:font typeface="Syne"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079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1297"/>
            <a:ext cx="7556421" cy="2835116"/>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Advancing Automotive Safety: Rigorous AEB </a:t>
            </a:r>
            <a:r>
              <a:rPr lang="en-US" sz="4450" b="1" dirty="0" smtClean="0">
                <a:solidFill>
                  <a:srgbClr val="F0F4F1"/>
                </a:solidFill>
                <a:latin typeface="Syne Extra Bold" pitchFamily="34" charset="0"/>
                <a:ea typeface="Syne Extra Bold" pitchFamily="34" charset="-122"/>
                <a:cs typeface="Syne Extra Bold" pitchFamily="34" charset="-120"/>
              </a:rPr>
              <a:t>Testing  </a:t>
            </a:r>
          </a:p>
          <a:p>
            <a:pPr marL="0" indent="0" algn="l">
              <a:lnSpc>
                <a:spcPts val="5550"/>
              </a:lnSpc>
              <a:buNone/>
            </a:pPr>
            <a:r>
              <a:rPr lang="en-US" sz="4450" b="1" dirty="0" smtClean="0">
                <a:solidFill>
                  <a:srgbClr val="F0F4F1"/>
                </a:solidFill>
                <a:latin typeface="Syne Extra Bold" pitchFamily="34" charset="0"/>
              </a:rPr>
              <a:t>GROUP 5</a:t>
            </a:r>
            <a:endParaRPr lang="en-US" sz="4450" dirty="0"/>
          </a:p>
        </p:txBody>
      </p:sp>
      <p:sp>
        <p:nvSpPr>
          <p:cNvPr id="4" name="Text 1"/>
          <p:cNvSpPr/>
          <p:nvPr/>
        </p:nvSpPr>
        <p:spPr>
          <a:xfrm>
            <a:off x="793790" y="497657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Welcome to an in-depth look at our Autonomous Emergency Braking (AEB) system testing. This presentation outlines our comprehensive approach to ensuring AEB reliability and compliance, from diverse environmental scenarios to advanced simulation techniques and regulatory standards.</a:t>
            </a:r>
            <a:endParaRPr lang="en-US" sz="1750" dirty="0"/>
          </a:p>
        </p:txBody>
      </p:sp>
      <p:sp>
        <p:nvSpPr>
          <p:cNvPr id="8" name="TextBox 7"/>
          <p:cNvSpPr txBox="1"/>
          <p:nvPr/>
        </p:nvSpPr>
        <p:spPr>
          <a:xfrm>
            <a:off x="12032404" y="7765111"/>
            <a:ext cx="5560827" cy="369332"/>
          </a:xfrm>
          <a:prstGeom prst="rect">
            <a:avLst/>
          </a:prstGeom>
          <a:noFill/>
        </p:spPr>
        <p:txBody>
          <a:bodyPr wrap="square" rtlCol="0">
            <a:spAutoFit/>
          </a:bodyPr>
          <a:lstStyle/>
          <a:p>
            <a:r>
              <a:rPr lang="en-IN" dirty="0" smtClean="0">
                <a:solidFill>
                  <a:schemeClr val="bg1">
                    <a:lumMod val="75000"/>
                  </a:schemeClr>
                </a:solidFill>
              </a:rPr>
              <a:t>MENTOR : - ABHISHEK SIR</a:t>
            </a:r>
            <a:endParaRPr lang="en-IN" dirty="0">
              <a:solidFill>
                <a:schemeClr val="bg1">
                  <a:lumMod val="75000"/>
                </a:schemeClr>
              </a:solidFill>
            </a:endParaRPr>
          </a:p>
        </p:txBody>
      </p:sp>
      <p:pic>
        <p:nvPicPr>
          <p:cNvPr id="9" name="Image 0" descr="preencoded.png"/>
          <p:cNvPicPr>
            <a:picLocks noChangeAspect="1"/>
          </p:cNvPicPr>
          <p:nvPr/>
        </p:nvPicPr>
        <p:blipFill>
          <a:blip r:embed="rId3"/>
          <a:stretch>
            <a:fillRect/>
          </a:stretch>
        </p:blipFill>
        <p:spPr>
          <a:xfrm>
            <a:off x="12748436" y="7060019"/>
            <a:ext cx="1881963" cy="11695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98421"/>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F0F4F1"/>
                </a:solidFill>
                <a:latin typeface="Syne Extra Bold" pitchFamily="34" charset="0"/>
                <a:ea typeface="Syne Extra Bold" pitchFamily="34" charset="-122"/>
                <a:cs typeface="Syne Extra Bold" pitchFamily="34" charset="-120"/>
              </a:rPr>
              <a:t>CHAPTER 8</a:t>
            </a:r>
            <a:endParaRPr lang="en-US" sz="1550" dirty="0"/>
          </a:p>
        </p:txBody>
      </p:sp>
      <p:sp>
        <p:nvSpPr>
          <p:cNvPr id="3" name="Text 1"/>
          <p:cNvSpPr/>
          <p:nvPr/>
        </p:nvSpPr>
        <p:spPr>
          <a:xfrm>
            <a:off x="793790" y="1105138"/>
            <a:ext cx="11285220" cy="684728"/>
          </a:xfrm>
          <a:prstGeom prst="rect">
            <a:avLst/>
          </a:prstGeom>
          <a:noFill/>
          <a:ln/>
        </p:spPr>
        <p:txBody>
          <a:bodyPr wrap="none" lIns="0" tIns="0" rIns="0" bIns="0" rtlCol="0" anchor="t"/>
          <a:lstStyle/>
          <a:p>
            <a:pPr marL="0" indent="0" algn="l">
              <a:lnSpc>
                <a:spcPts val="5350"/>
              </a:lnSpc>
              <a:buNone/>
            </a:pPr>
            <a:r>
              <a:rPr lang="en-US" sz="4300" b="1" dirty="0">
                <a:solidFill>
                  <a:srgbClr val="F0F4F1"/>
                </a:solidFill>
                <a:latin typeface="Syne Extra Bold" pitchFamily="34" charset="0"/>
                <a:ea typeface="Syne Extra Bold" pitchFamily="34" charset="-122"/>
                <a:cs typeface="Syne Extra Bold" pitchFamily="34" charset="-120"/>
              </a:rPr>
              <a:t>AEB Performance Criteria</a:t>
            </a:r>
            <a:endParaRPr lang="en-US" sz="4300" dirty="0"/>
          </a:p>
        </p:txBody>
      </p:sp>
      <p:sp>
        <p:nvSpPr>
          <p:cNvPr id="4" name="Text 2"/>
          <p:cNvSpPr/>
          <p:nvPr/>
        </p:nvSpPr>
        <p:spPr>
          <a:xfrm>
            <a:off x="793790" y="2027992"/>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To achieve top safety ratings and ensure real-world effectiveness, our AEB system must consistently demonstrate proficiency across several critical performance metrics as defined by NCAP.</a:t>
            </a:r>
            <a:endParaRPr lang="en-US" sz="1250" dirty="0"/>
          </a:p>
        </p:txBody>
      </p:sp>
      <p:sp>
        <p:nvSpPr>
          <p:cNvPr id="5" name="Shape 3"/>
          <p:cNvSpPr/>
          <p:nvPr/>
        </p:nvSpPr>
        <p:spPr>
          <a:xfrm>
            <a:off x="793790" y="2714744"/>
            <a:ext cx="635079" cy="1168837"/>
          </a:xfrm>
          <a:prstGeom prst="roundRect">
            <a:avLst>
              <a:gd name="adj" fmla="val 360023"/>
            </a:avLst>
          </a:prstGeom>
          <a:solidFill>
            <a:srgbClr val="547808"/>
          </a:solidFill>
          <a:ln w="7620">
            <a:solidFill>
              <a:srgbClr val="6D9121"/>
            </a:solidFill>
            <a:prstDash val="solid"/>
          </a:ln>
        </p:spPr>
      </p:sp>
      <p:pic>
        <p:nvPicPr>
          <p:cNvPr id="6" name="Image 0" descr="preencoded.png"/>
          <p:cNvPicPr>
            <a:picLocks noChangeAspect="1"/>
          </p:cNvPicPr>
          <p:nvPr/>
        </p:nvPicPr>
        <p:blipFill>
          <a:blip r:embed="rId3"/>
          <a:stretch>
            <a:fillRect/>
          </a:stretch>
        </p:blipFill>
        <p:spPr>
          <a:xfrm>
            <a:off x="992267" y="3150275"/>
            <a:ext cx="238125" cy="297656"/>
          </a:xfrm>
          <a:prstGeom prst="rect">
            <a:avLst/>
          </a:prstGeom>
        </p:spPr>
      </p:pic>
      <p:sp>
        <p:nvSpPr>
          <p:cNvPr id="7" name="Text 4"/>
          <p:cNvSpPr/>
          <p:nvPr/>
        </p:nvSpPr>
        <p:spPr>
          <a:xfrm>
            <a:off x="1587579" y="2873454"/>
            <a:ext cx="4229100" cy="248007"/>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Accurate Object Detection</a:t>
            </a:r>
            <a:endParaRPr lang="en-US" sz="1550" dirty="0"/>
          </a:p>
        </p:txBody>
      </p:sp>
      <p:sp>
        <p:nvSpPr>
          <p:cNvPr id="8" name="Text 5"/>
          <p:cNvSpPr/>
          <p:nvPr/>
        </p:nvSpPr>
        <p:spPr>
          <a:xfrm>
            <a:off x="1587579" y="3216712"/>
            <a:ext cx="12249031" cy="508159"/>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The system must reliably and precisely identify relevant objects (vehicles, pedestrians, cyclists) in complex environments, distinguishing them from benign obstacles or background clutter.</a:t>
            </a:r>
            <a:endParaRPr lang="en-US" sz="1250" dirty="0"/>
          </a:p>
        </p:txBody>
      </p:sp>
      <p:sp>
        <p:nvSpPr>
          <p:cNvPr id="9" name="Shape 6"/>
          <p:cNvSpPr/>
          <p:nvPr/>
        </p:nvSpPr>
        <p:spPr>
          <a:xfrm>
            <a:off x="793790" y="4002643"/>
            <a:ext cx="635079" cy="952619"/>
          </a:xfrm>
          <a:prstGeom prst="roundRect">
            <a:avLst>
              <a:gd name="adj" fmla="val 360023"/>
            </a:avLst>
          </a:prstGeom>
          <a:solidFill>
            <a:srgbClr val="547808"/>
          </a:solidFill>
          <a:ln w="7620">
            <a:solidFill>
              <a:srgbClr val="6D9121"/>
            </a:solidFill>
            <a:prstDash val="solid"/>
          </a:ln>
        </p:spPr>
      </p:sp>
      <p:pic>
        <p:nvPicPr>
          <p:cNvPr id="10" name="Image 1" descr="preencoded.png"/>
          <p:cNvPicPr>
            <a:picLocks noChangeAspect="1"/>
          </p:cNvPicPr>
          <p:nvPr/>
        </p:nvPicPr>
        <p:blipFill>
          <a:blip r:embed="rId4"/>
          <a:stretch>
            <a:fillRect/>
          </a:stretch>
        </p:blipFill>
        <p:spPr>
          <a:xfrm>
            <a:off x="992267" y="4330065"/>
            <a:ext cx="238125" cy="297656"/>
          </a:xfrm>
          <a:prstGeom prst="rect">
            <a:avLst/>
          </a:prstGeom>
        </p:spPr>
      </p:pic>
      <p:sp>
        <p:nvSpPr>
          <p:cNvPr id="11" name="Text 7"/>
          <p:cNvSpPr/>
          <p:nvPr/>
        </p:nvSpPr>
        <p:spPr>
          <a:xfrm>
            <a:off x="1587579" y="4161353"/>
            <a:ext cx="3456027" cy="248007"/>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Timely Driver Warning</a:t>
            </a:r>
            <a:endParaRPr lang="en-US" sz="1550" dirty="0"/>
          </a:p>
        </p:txBody>
      </p:sp>
      <p:sp>
        <p:nvSpPr>
          <p:cNvPr id="12" name="Text 8"/>
          <p:cNvSpPr/>
          <p:nvPr/>
        </p:nvSpPr>
        <p:spPr>
          <a:xfrm>
            <a:off x="1587579" y="4504611"/>
            <a:ext cx="12249031" cy="254079"/>
          </a:xfrm>
          <a:prstGeom prst="rect">
            <a:avLst/>
          </a:prstGeom>
          <a:noFill/>
          <a:ln/>
        </p:spPr>
        <p:txBody>
          <a:bodyPr wrap="non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Before automatic braking, the system must provide clear, unambiguous visual and/or audible alerts to the driver, allowing for human intervention if appropriate.</a:t>
            </a:r>
            <a:endParaRPr lang="en-US" sz="1250" dirty="0"/>
          </a:p>
        </p:txBody>
      </p:sp>
      <p:sp>
        <p:nvSpPr>
          <p:cNvPr id="13" name="Shape 9"/>
          <p:cNvSpPr/>
          <p:nvPr/>
        </p:nvSpPr>
        <p:spPr>
          <a:xfrm>
            <a:off x="793790" y="5074325"/>
            <a:ext cx="635079" cy="1168837"/>
          </a:xfrm>
          <a:prstGeom prst="roundRect">
            <a:avLst>
              <a:gd name="adj" fmla="val 360023"/>
            </a:avLst>
          </a:prstGeom>
          <a:solidFill>
            <a:srgbClr val="547808"/>
          </a:solidFill>
          <a:ln w="7620">
            <a:solidFill>
              <a:srgbClr val="6D9121"/>
            </a:solidFill>
            <a:prstDash val="solid"/>
          </a:ln>
        </p:spPr>
      </p:sp>
      <p:pic>
        <p:nvPicPr>
          <p:cNvPr id="14" name="Image 2" descr="preencoded.png"/>
          <p:cNvPicPr>
            <a:picLocks noChangeAspect="1"/>
          </p:cNvPicPr>
          <p:nvPr/>
        </p:nvPicPr>
        <p:blipFill>
          <a:blip r:embed="rId5"/>
          <a:stretch>
            <a:fillRect/>
          </a:stretch>
        </p:blipFill>
        <p:spPr>
          <a:xfrm>
            <a:off x="992267" y="5509855"/>
            <a:ext cx="238125" cy="297656"/>
          </a:xfrm>
          <a:prstGeom prst="rect">
            <a:avLst/>
          </a:prstGeom>
        </p:spPr>
      </p:pic>
      <p:sp>
        <p:nvSpPr>
          <p:cNvPr id="15" name="Text 10"/>
          <p:cNvSpPr/>
          <p:nvPr/>
        </p:nvSpPr>
        <p:spPr>
          <a:xfrm>
            <a:off x="1587579" y="5233035"/>
            <a:ext cx="4301490" cy="248007"/>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Effective Brake Application</a:t>
            </a:r>
            <a:endParaRPr lang="en-US" sz="1550" dirty="0"/>
          </a:p>
        </p:txBody>
      </p:sp>
      <p:sp>
        <p:nvSpPr>
          <p:cNvPr id="16" name="Text 11"/>
          <p:cNvSpPr/>
          <p:nvPr/>
        </p:nvSpPr>
        <p:spPr>
          <a:xfrm>
            <a:off x="1587579" y="5576292"/>
            <a:ext cx="12249031" cy="508159"/>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The system must apply brakes at the optimal moment and with appropriate force to either entirely avoid a collision or significantly reduce its severity, minimizing potential injury and damage.</a:t>
            </a:r>
            <a:endParaRPr lang="en-US" sz="1250" dirty="0"/>
          </a:p>
        </p:txBody>
      </p:sp>
      <p:sp>
        <p:nvSpPr>
          <p:cNvPr id="17" name="Shape 12"/>
          <p:cNvSpPr/>
          <p:nvPr/>
        </p:nvSpPr>
        <p:spPr>
          <a:xfrm>
            <a:off x="793790" y="6362224"/>
            <a:ext cx="635079" cy="1168837"/>
          </a:xfrm>
          <a:prstGeom prst="roundRect">
            <a:avLst>
              <a:gd name="adj" fmla="val 360023"/>
            </a:avLst>
          </a:prstGeom>
          <a:solidFill>
            <a:srgbClr val="547808"/>
          </a:solidFill>
          <a:ln w="7620">
            <a:solidFill>
              <a:srgbClr val="6D9121"/>
            </a:solidFill>
            <a:prstDash val="solid"/>
          </a:ln>
        </p:spPr>
      </p:sp>
      <p:pic>
        <p:nvPicPr>
          <p:cNvPr id="18" name="Image 3" descr="preencoded.png"/>
          <p:cNvPicPr>
            <a:picLocks noChangeAspect="1"/>
          </p:cNvPicPr>
          <p:nvPr/>
        </p:nvPicPr>
        <p:blipFill>
          <a:blip r:embed="rId6"/>
          <a:stretch>
            <a:fillRect/>
          </a:stretch>
        </p:blipFill>
        <p:spPr>
          <a:xfrm>
            <a:off x="992267" y="6797754"/>
            <a:ext cx="238125" cy="297656"/>
          </a:xfrm>
          <a:prstGeom prst="rect">
            <a:avLst/>
          </a:prstGeom>
        </p:spPr>
      </p:pic>
      <p:sp>
        <p:nvSpPr>
          <p:cNvPr id="19" name="Text 13"/>
          <p:cNvSpPr/>
          <p:nvPr/>
        </p:nvSpPr>
        <p:spPr>
          <a:xfrm>
            <a:off x="1587579" y="6520934"/>
            <a:ext cx="4596408" cy="248007"/>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Adherence to Scoring Criteria</a:t>
            </a:r>
            <a:endParaRPr lang="en-US" sz="1550" dirty="0"/>
          </a:p>
        </p:txBody>
      </p:sp>
      <p:sp>
        <p:nvSpPr>
          <p:cNvPr id="20" name="Text 14"/>
          <p:cNvSpPr/>
          <p:nvPr/>
        </p:nvSpPr>
        <p:spPr>
          <a:xfrm>
            <a:off x="1587579" y="6864191"/>
            <a:ext cx="12249031" cy="508159"/>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Our AEB system is engineered to meet or exceed all stringent NCAP scoring criteria, ensuring compliance with the highest global safety standards and contributing to maximum vehicle safety ratings.</a:t>
            </a:r>
            <a:endParaRPr lang="en-US" sz="1250" dirty="0"/>
          </a:p>
        </p:txBody>
      </p:sp>
      <p:pic>
        <p:nvPicPr>
          <p:cNvPr id="21" name="Image 0" descr="preencoded.png"/>
          <p:cNvPicPr>
            <a:picLocks noChangeAspect="1"/>
          </p:cNvPicPr>
          <p:nvPr/>
        </p:nvPicPr>
        <p:blipFill>
          <a:blip r:embed="rId7"/>
          <a:stretch>
            <a:fillRect/>
          </a:stretch>
        </p:blipFill>
        <p:spPr>
          <a:xfrm>
            <a:off x="12748436" y="7293935"/>
            <a:ext cx="1881963" cy="9356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27698"/>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Key Takeaways &amp; Next Steps</a:t>
            </a:r>
            <a:endParaRPr lang="en-US" sz="4450" dirty="0"/>
          </a:p>
        </p:txBody>
      </p:sp>
      <p:sp>
        <p:nvSpPr>
          <p:cNvPr id="3" name="Shape 1"/>
          <p:cNvSpPr/>
          <p:nvPr/>
        </p:nvSpPr>
        <p:spPr>
          <a:xfrm>
            <a:off x="793790" y="2498884"/>
            <a:ext cx="510302" cy="510302"/>
          </a:xfrm>
          <a:prstGeom prst="roundRect">
            <a:avLst>
              <a:gd name="adj" fmla="val 18669"/>
            </a:avLst>
          </a:prstGeom>
          <a:solidFill>
            <a:srgbClr val="547808"/>
          </a:solidFill>
          <a:ln w="7620">
            <a:solidFill>
              <a:srgbClr val="6D9121"/>
            </a:solidFill>
            <a:prstDash val="solid"/>
          </a:ln>
        </p:spPr>
      </p:sp>
      <p:sp>
        <p:nvSpPr>
          <p:cNvPr id="4" name="Text 2"/>
          <p:cNvSpPr/>
          <p:nvPr/>
        </p:nvSpPr>
        <p:spPr>
          <a:xfrm>
            <a:off x="878860" y="2541389"/>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1</a:t>
            </a:r>
            <a:endParaRPr lang="en-US" sz="2650" dirty="0"/>
          </a:p>
        </p:txBody>
      </p:sp>
      <p:sp>
        <p:nvSpPr>
          <p:cNvPr id="5" name="Text 3"/>
          <p:cNvSpPr/>
          <p:nvPr/>
        </p:nvSpPr>
        <p:spPr>
          <a:xfrm>
            <a:off x="1530906" y="2576751"/>
            <a:ext cx="5324237"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Comprehensive Testing</a:t>
            </a:r>
            <a:endParaRPr lang="en-US" sz="2200" dirty="0"/>
          </a:p>
        </p:txBody>
      </p:sp>
      <p:sp>
        <p:nvSpPr>
          <p:cNvPr id="6" name="Text 4"/>
          <p:cNvSpPr/>
          <p:nvPr/>
        </p:nvSpPr>
        <p:spPr>
          <a:xfrm>
            <a:off x="1530906" y="3067169"/>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Our rigorous testing covers diverse conditions, from adverse weather to high-speed scenarios, ensuring AEB reliability across the operational design domain.</a:t>
            </a:r>
            <a:endParaRPr lang="en-US" sz="1750" dirty="0"/>
          </a:p>
        </p:txBody>
      </p:sp>
      <p:sp>
        <p:nvSpPr>
          <p:cNvPr id="7" name="Shape 5"/>
          <p:cNvSpPr/>
          <p:nvPr/>
        </p:nvSpPr>
        <p:spPr>
          <a:xfrm>
            <a:off x="7456884" y="2498884"/>
            <a:ext cx="510302" cy="510302"/>
          </a:xfrm>
          <a:prstGeom prst="roundRect">
            <a:avLst>
              <a:gd name="adj" fmla="val 18669"/>
            </a:avLst>
          </a:prstGeom>
          <a:solidFill>
            <a:srgbClr val="547808"/>
          </a:solidFill>
          <a:ln w="7620">
            <a:solidFill>
              <a:srgbClr val="6D9121"/>
            </a:solidFill>
            <a:prstDash val="solid"/>
          </a:ln>
        </p:spPr>
      </p:sp>
      <p:sp>
        <p:nvSpPr>
          <p:cNvPr id="8" name="Text 6"/>
          <p:cNvSpPr/>
          <p:nvPr/>
        </p:nvSpPr>
        <p:spPr>
          <a:xfrm>
            <a:off x="7541955" y="2541389"/>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2</a:t>
            </a:r>
            <a:endParaRPr lang="en-US" sz="2650" dirty="0"/>
          </a:p>
        </p:txBody>
      </p:sp>
      <p:sp>
        <p:nvSpPr>
          <p:cNvPr id="9" name="Text 7"/>
          <p:cNvSpPr/>
          <p:nvPr/>
        </p:nvSpPr>
        <p:spPr>
          <a:xfrm>
            <a:off x="8194000" y="2576751"/>
            <a:ext cx="5499973"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Sensor Fusion Validation</a:t>
            </a:r>
            <a:endParaRPr lang="en-US" sz="2200" dirty="0"/>
          </a:p>
        </p:txBody>
      </p:sp>
      <p:sp>
        <p:nvSpPr>
          <p:cNvPr id="10" name="Text 8"/>
          <p:cNvSpPr/>
          <p:nvPr/>
        </p:nvSpPr>
        <p:spPr>
          <a:xfrm>
            <a:off x="8194000" y="3067169"/>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We prioritize the robust performance of sensor fusion (camera + radar) to overcome environmental challenges and deliver precise obstacle detection.</a:t>
            </a:r>
            <a:endParaRPr lang="en-US" sz="1750" dirty="0"/>
          </a:p>
        </p:txBody>
      </p:sp>
      <p:sp>
        <p:nvSpPr>
          <p:cNvPr id="11" name="Shape 9"/>
          <p:cNvSpPr/>
          <p:nvPr/>
        </p:nvSpPr>
        <p:spPr>
          <a:xfrm>
            <a:off x="793790" y="4609505"/>
            <a:ext cx="510302" cy="510302"/>
          </a:xfrm>
          <a:prstGeom prst="roundRect">
            <a:avLst>
              <a:gd name="adj" fmla="val 18669"/>
            </a:avLst>
          </a:prstGeom>
          <a:solidFill>
            <a:srgbClr val="547808"/>
          </a:solidFill>
          <a:ln w="7620">
            <a:solidFill>
              <a:srgbClr val="6D9121"/>
            </a:solidFill>
            <a:prstDash val="solid"/>
          </a:ln>
        </p:spPr>
      </p:sp>
      <p:sp>
        <p:nvSpPr>
          <p:cNvPr id="12" name="Text 10"/>
          <p:cNvSpPr/>
          <p:nvPr/>
        </p:nvSpPr>
        <p:spPr>
          <a:xfrm>
            <a:off x="878860" y="4652010"/>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3</a:t>
            </a:r>
            <a:endParaRPr lang="en-US" sz="2650" dirty="0"/>
          </a:p>
        </p:txBody>
      </p:sp>
      <p:sp>
        <p:nvSpPr>
          <p:cNvPr id="13" name="Text 11"/>
          <p:cNvSpPr/>
          <p:nvPr/>
        </p:nvSpPr>
        <p:spPr>
          <a:xfrm>
            <a:off x="1530906" y="4687372"/>
            <a:ext cx="5642491" cy="70866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Virtual Simulation Efficiency</a:t>
            </a:r>
            <a:endParaRPr lang="en-US" sz="2200" dirty="0"/>
          </a:p>
        </p:txBody>
      </p:sp>
      <p:sp>
        <p:nvSpPr>
          <p:cNvPr id="14" name="Text 12"/>
          <p:cNvSpPr/>
          <p:nvPr/>
        </p:nvSpPr>
        <p:spPr>
          <a:xfrm>
            <a:off x="1530906" y="5532120"/>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Leveraging advanced simulation tools allows us to conduct extensive, repeatable, and safe tests, significantly reducing development time and costs.</a:t>
            </a:r>
            <a:endParaRPr lang="en-US" sz="1750" dirty="0"/>
          </a:p>
        </p:txBody>
      </p:sp>
      <p:sp>
        <p:nvSpPr>
          <p:cNvPr id="15" name="Shape 13"/>
          <p:cNvSpPr/>
          <p:nvPr/>
        </p:nvSpPr>
        <p:spPr>
          <a:xfrm>
            <a:off x="7456884" y="4609505"/>
            <a:ext cx="510302" cy="510302"/>
          </a:xfrm>
          <a:prstGeom prst="roundRect">
            <a:avLst>
              <a:gd name="adj" fmla="val 18669"/>
            </a:avLst>
          </a:prstGeom>
          <a:solidFill>
            <a:srgbClr val="547808"/>
          </a:solidFill>
          <a:ln w="7620">
            <a:solidFill>
              <a:srgbClr val="6D9121"/>
            </a:solidFill>
            <a:prstDash val="solid"/>
          </a:ln>
        </p:spPr>
      </p:sp>
      <p:sp>
        <p:nvSpPr>
          <p:cNvPr id="16" name="Text 14"/>
          <p:cNvSpPr/>
          <p:nvPr/>
        </p:nvSpPr>
        <p:spPr>
          <a:xfrm>
            <a:off x="7541955" y="4652010"/>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FFFFFF"/>
                </a:solidFill>
                <a:latin typeface="Syne Extra Bold" pitchFamily="34" charset="0"/>
                <a:ea typeface="Syne Extra Bold" pitchFamily="34" charset="-122"/>
                <a:cs typeface="Syne Extra Bold" pitchFamily="34" charset="-120"/>
              </a:rPr>
              <a:t>4</a:t>
            </a:r>
            <a:endParaRPr lang="en-US" sz="2650" dirty="0"/>
          </a:p>
        </p:txBody>
      </p:sp>
      <p:sp>
        <p:nvSpPr>
          <p:cNvPr id="17" name="Text 15"/>
          <p:cNvSpPr/>
          <p:nvPr/>
        </p:nvSpPr>
        <p:spPr>
          <a:xfrm>
            <a:off x="8194000" y="4687372"/>
            <a:ext cx="425767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NCAP Compliance</a:t>
            </a:r>
            <a:endParaRPr lang="en-US" sz="2200" dirty="0"/>
          </a:p>
        </p:txBody>
      </p:sp>
      <p:sp>
        <p:nvSpPr>
          <p:cNvPr id="18" name="Text 16"/>
          <p:cNvSpPr/>
          <p:nvPr/>
        </p:nvSpPr>
        <p:spPr>
          <a:xfrm>
            <a:off x="8194000" y="5177790"/>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Our commitment to meeting stringent NCAP standards guarantees our AEB system contributes to the highest levels of vehicle safety and consumer confidence.</a:t>
            </a:r>
            <a:endParaRPr lang="en-US" sz="1750" dirty="0"/>
          </a:p>
        </p:txBody>
      </p:sp>
      <p:sp>
        <p:nvSpPr>
          <p:cNvPr id="19" name="Text 17"/>
          <p:cNvSpPr/>
          <p:nvPr/>
        </p:nvSpPr>
        <p:spPr>
          <a:xfrm>
            <a:off x="793790" y="687597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These efforts ensure our AEB systems are not only cutting-edge but also reliably safeguard drivers and vulnerable road users. We will continue iterative testing and explore advanced AI integration for predictive braking.</a:t>
            </a:r>
            <a:endParaRPr lang="en-US" sz="1750" dirty="0"/>
          </a:p>
        </p:txBody>
      </p:sp>
      <p:pic>
        <p:nvPicPr>
          <p:cNvPr id="20" name="Image 0" descr="preencoded.png"/>
          <p:cNvPicPr>
            <a:picLocks noChangeAspect="1"/>
          </p:cNvPicPr>
          <p:nvPr/>
        </p:nvPicPr>
        <p:blipFill>
          <a:blip r:embed="rId3"/>
          <a:stretch>
            <a:fillRect/>
          </a:stretch>
        </p:blipFill>
        <p:spPr>
          <a:xfrm>
            <a:off x="12748436" y="7288411"/>
            <a:ext cx="1881963" cy="9411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6537" y="1509300"/>
            <a:ext cx="8495415" cy="5262979"/>
          </a:xfrm>
          <a:prstGeom prst="rect">
            <a:avLst/>
          </a:prstGeom>
          <a:noFill/>
        </p:spPr>
        <p:txBody>
          <a:bodyPr wrap="square" rtlCol="0">
            <a:spAutoFit/>
          </a:bodyPr>
          <a:lstStyle/>
          <a:p>
            <a:pPr algn="ctr"/>
            <a:r>
              <a:rPr lang="en-IN" sz="7200" dirty="0" smtClean="0">
                <a:solidFill>
                  <a:schemeClr val="bg1">
                    <a:lumMod val="75000"/>
                  </a:schemeClr>
                </a:solidFill>
              </a:rPr>
              <a:t>TEAM MEMBERS:</a:t>
            </a:r>
          </a:p>
          <a:p>
            <a:r>
              <a:rPr lang="en-IN" sz="2400" dirty="0" smtClean="0">
                <a:solidFill>
                  <a:schemeClr val="bg1">
                    <a:lumMod val="75000"/>
                  </a:schemeClr>
                </a:solidFill>
              </a:rPr>
              <a:t>DEEPAK :</a:t>
            </a:r>
            <a:r>
              <a:rPr lang="en-US" sz="2400" dirty="0" smtClean="0">
                <a:solidFill>
                  <a:schemeClr val="bg1">
                    <a:lumMod val="75000"/>
                  </a:schemeClr>
                </a:solidFill>
              </a:rPr>
              <a:t>Introduce AEB &amp; Objective of the Test Plan</a:t>
            </a:r>
          </a:p>
          <a:p>
            <a:endParaRPr lang="en-IN" sz="2400" dirty="0" smtClean="0">
              <a:solidFill>
                <a:schemeClr val="bg1">
                  <a:lumMod val="75000"/>
                </a:schemeClr>
              </a:solidFill>
            </a:endParaRPr>
          </a:p>
          <a:p>
            <a:r>
              <a:rPr lang="en-IN" sz="2400" dirty="0" smtClean="0">
                <a:solidFill>
                  <a:schemeClr val="bg1">
                    <a:lumMod val="75000"/>
                  </a:schemeClr>
                </a:solidFill>
              </a:rPr>
              <a:t>SUMA  : </a:t>
            </a:r>
            <a:r>
              <a:rPr lang="en-US" sz="2400" dirty="0" smtClean="0">
                <a:solidFill>
                  <a:schemeClr val="bg1">
                    <a:lumMod val="75000"/>
                  </a:schemeClr>
                </a:solidFill>
              </a:rPr>
              <a:t>Test Scenarios under Weather &amp; Road Conditions </a:t>
            </a:r>
          </a:p>
          <a:p>
            <a:endParaRPr lang="en-IN" sz="2400" dirty="0" smtClean="0">
              <a:solidFill>
                <a:schemeClr val="bg1">
                  <a:lumMod val="75000"/>
                </a:schemeClr>
              </a:solidFill>
            </a:endParaRPr>
          </a:p>
          <a:p>
            <a:r>
              <a:rPr lang="en-IN" sz="2400" dirty="0" smtClean="0">
                <a:solidFill>
                  <a:schemeClr val="bg1">
                    <a:lumMod val="75000"/>
                  </a:schemeClr>
                </a:solidFill>
              </a:rPr>
              <a:t>USHA    : Test Scenarios: Speed-Based Situations</a:t>
            </a:r>
          </a:p>
          <a:p>
            <a:endParaRPr lang="en-IN" sz="2400" dirty="0" smtClean="0">
              <a:solidFill>
                <a:schemeClr val="bg1">
                  <a:lumMod val="75000"/>
                </a:schemeClr>
              </a:solidFill>
            </a:endParaRPr>
          </a:p>
          <a:p>
            <a:r>
              <a:rPr lang="en-IN" sz="2400" dirty="0" smtClean="0">
                <a:solidFill>
                  <a:schemeClr val="bg1">
                    <a:lumMod val="75000"/>
                  </a:schemeClr>
                </a:solidFill>
              </a:rPr>
              <a:t>VIKASH  : Sensor Fusion – Radar and Camera Accuracy </a:t>
            </a:r>
          </a:p>
          <a:p>
            <a:endParaRPr lang="en-IN" sz="2400" dirty="0" smtClean="0">
              <a:solidFill>
                <a:schemeClr val="bg1">
                  <a:lumMod val="75000"/>
                </a:schemeClr>
              </a:solidFill>
            </a:endParaRPr>
          </a:p>
          <a:p>
            <a:r>
              <a:rPr lang="en-IN" sz="2400" dirty="0" smtClean="0">
                <a:solidFill>
                  <a:schemeClr val="bg1">
                    <a:lumMod val="75000"/>
                  </a:schemeClr>
                </a:solidFill>
              </a:rPr>
              <a:t>PRINCE  : Virtual Testing Tools &amp; Automation</a:t>
            </a:r>
          </a:p>
          <a:p>
            <a:endParaRPr lang="en-IN" sz="2400" dirty="0" smtClean="0">
              <a:solidFill>
                <a:schemeClr val="bg1">
                  <a:lumMod val="75000"/>
                </a:schemeClr>
              </a:solidFill>
            </a:endParaRPr>
          </a:p>
          <a:p>
            <a:r>
              <a:rPr lang="en-IN" sz="2400" dirty="0" smtClean="0">
                <a:solidFill>
                  <a:schemeClr val="bg1">
                    <a:lumMod val="75000"/>
                  </a:schemeClr>
                </a:solidFill>
              </a:rPr>
              <a:t>JYOTISMAN : </a:t>
            </a:r>
            <a:r>
              <a:rPr lang="en-US" sz="2400" dirty="0" smtClean="0">
                <a:solidFill>
                  <a:schemeClr val="bg1">
                    <a:lumMod val="75000"/>
                  </a:schemeClr>
                </a:solidFill>
              </a:rPr>
              <a:t>NCAP Compliance &amp; Pass Criteria for AEB Systems</a:t>
            </a:r>
            <a:endParaRPr lang="en-IN" sz="2400" dirty="0" smtClean="0">
              <a:solidFill>
                <a:schemeClr val="bg1">
                  <a:lumMod val="75000"/>
                </a:schemeClr>
              </a:solidFill>
            </a:endParaRPr>
          </a:p>
        </p:txBody>
      </p:sp>
    </p:spTree>
    <p:extLst>
      <p:ext uri="{BB962C8B-B14F-4D97-AF65-F5344CB8AC3E}">
        <p14:creationId xmlns:p14="http://schemas.microsoft.com/office/powerpoint/2010/main" val="23134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66155"/>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F0F4F1"/>
                </a:solidFill>
                <a:latin typeface="Syne Extra Bold" pitchFamily="34" charset="0"/>
                <a:ea typeface="Syne Extra Bold" pitchFamily="34" charset="-122"/>
                <a:cs typeface="Syne Extra Bold" pitchFamily="34" charset="-120"/>
              </a:rPr>
              <a:t>CHAPTER 1</a:t>
            </a:r>
            <a:endParaRPr lang="en-US" sz="2000" dirty="0"/>
          </a:p>
        </p:txBody>
      </p:sp>
      <p:sp>
        <p:nvSpPr>
          <p:cNvPr id="3" name="Text 1"/>
          <p:cNvSpPr/>
          <p:nvPr/>
        </p:nvSpPr>
        <p:spPr>
          <a:xfrm>
            <a:off x="793790" y="1189077"/>
            <a:ext cx="13042821" cy="1760458"/>
          </a:xfrm>
          <a:prstGeom prst="rect">
            <a:avLst/>
          </a:prstGeom>
          <a:noFill/>
          <a:ln/>
        </p:spPr>
        <p:txBody>
          <a:bodyPr wrap="square" lIns="0" tIns="0" rIns="0" bIns="0" rtlCol="0" anchor="t"/>
          <a:lstStyle/>
          <a:p>
            <a:pPr marL="0" indent="0" algn="l">
              <a:lnSpc>
                <a:spcPts val="6900"/>
              </a:lnSpc>
              <a:buNone/>
            </a:pPr>
            <a:r>
              <a:rPr lang="en-US" sz="5500" b="1" dirty="0">
                <a:solidFill>
                  <a:srgbClr val="F0F4F1"/>
                </a:solidFill>
                <a:latin typeface="Syne Extra Bold" pitchFamily="34" charset="0"/>
                <a:ea typeface="Syne Extra Bold" pitchFamily="34" charset="-122"/>
                <a:cs typeface="Syne Extra Bold" pitchFamily="34" charset="-120"/>
              </a:rPr>
              <a:t>Understanding AEB Fundamentals</a:t>
            </a:r>
            <a:endParaRPr lang="en-US" sz="5500" dirty="0"/>
          </a:p>
        </p:txBody>
      </p:sp>
      <p:sp>
        <p:nvSpPr>
          <p:cNvPr id="4" name="Shape 2"/>
          <p:cNvSpPr/>
          <p:nvPr/>
        </p:nvSpPr>
        <p:spPr>
          <a:xfrm>
            <a:off x="793790" y="3255645"/>
            <a:ext cx="4211479" cy="4307800"/>
          </a:xfrm>
          <a:prstGeom prst="roundRect">
            <a:avLst>
              <a:gd name="adj" fmla="val 2036"/>
            </a:avLst>
          </a:prstGeom>
          <a:solidFill>
            <a:srgbClr val="547808"/>
          </a:solidFill>
          <a:ln w="7620">
            <a:solidFill>
              <a:srgbClr val="6D9121"/>
            </a:solidFill>
            <a:prstDash val="solid"/>
          </a:ln>
        </p:spPr>
      </p:sp>
      <p:sp>
        <p:nvSpPr>
          <p:cNvPr id="5" name="Text 3"/>
          <p:cNvSpPr/>
          <p:nvPr/>
        </p:nvSpPr>
        <p:spPr>
          <a:xfrm>
            <a:off x="1005483" y="3467338"/>
            <a:ext cx="3278743" cy="382786"/>
          </a:xfrm>
          <a:prstGeom prst="rect">
            <a:avLst/>
          </a:prstGeom>
          <a:noFill/>
          <a:ln/>
        </p:spPr>
        <p:txBody>
          <a:bodyPr wrap="none" lIns="0" tIns="0" rIns="0" bIns="0" rtlCol="0" anchor="t"/>
          <a:lstStyle/>
          <a:p>
            <a:pPr marL="0" indent="0" algn="l">
              <a:lnSpc>
                <a:spcPts val="3000"/>
              </a:lnSpc>
              <a:buNone/>
            </a:pPr>
            <a:r>
              <a:rPr lang="en-US" sz="2400" b="1" dirty="0">
                <a:solidFill>
                  <a:srgbClr val="FFFFFF"/>
                </a:solidFill>
                <a:latin typeface="Syne Extra Bold" pitchFamily="34" charset="0"/>
                <a:ea typeface="Syne Extra Bold" pitchFamily="34" charset="-122"/>
                <a:cs typeface="Syne Extra Bold" pitchFamily="34" charset="-120"/>
              </a:rPr>
              <a:t>What is AEB?</a:t>
            </a:r>
            <a:endParaRPr lang="en-US" sz="2400" dirty="0"/>
          </a:p>
        </p:txBody>
      </p:sp>
      <p:sp>
        <p:nvSpPr>
          <p:cNvPr id="6" name="Text 4"/>
          <p:cNvSpPr/>
          <p:nvPr/>
        </p:nvSpPr>
        <p:spPr>
          <a:xfrm>
            <a:off x="1005483" y="3972520"/>
            <a:ext cx="3788093" cy="1960245"/>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Syne" pitchFamily="34" charset="0"/>
                <a:ea typeface="Syne" pitchFamily="34" charset="-122"/>
                <a:cs typeface="Syne" pitchFamily="34" charset="-120"/>
              </a:rPr>
              <a:t>AEB is a critical safety system designed to automatically apply brakes to prevent or mitigate collisions. It acts as an invaluable co-pilot, enhancing driver safety by responding faster than human reflexes in critical situations.</a:t>
            </a:r>
            <a:endParaRPr lang="en-US" sz="1600" dirty="0"/>
          </a:p>
        </p:txBody>
      </p:sp>
      <p:sp>
        <p:nvSpPr>
          <p:cNvPr id="7" name="Shape 5"/>
          <p:cNvSpPr/>
          <p:nvPr/>
        </p:nvSpPr>
        <p:spPr>
          <a:xfrm>
            <a:off x="5209342" y="3255645"/>
            <a:ext cx="4211598" cy="4307800"/>
          </a:xfrm>
          <a:prstGeom prst="roundRect">
            <a:avLst>
              <a:gd name="adj" fmla="val 2036"/>
            </a:avLst>
          </a:prstGeom>
          <a:solidFill>
            <a:srgbClr val="547808"/>
          </a:solidFill>
          <a:ln w="7620">
            <a:solidFill>
              <a:srgbClr val="6D9121"/>
            </a:solidFill>
            <a:prstDash val="solid"/>
          </a:ln>
        </p:spPr>
      </p:sp>
      <p:sp>
        <p:nvSpPr>
          <p:cNvPr id="8" name="Text 6"/>
          <p:cNvSpPr/>
          <p:nvPr/>
        </p:nvSpPr>
        <p:spPr>
          <a:xfrm>
            <a:off x="5421035" y="3467338"/>
            <a:ext cx="3788212" cy="765572"/>
          </a:xfrm>
          <a:prstGeom prst="rect">
            <a:avLst/>
          </a:prstGeom>
          <a:noFill/>
          <a:ln/>
        </p:spPr>
        <p:txBody>
          <a:bodyPr wrap="square" lIns="0" tIns="0" rIns="0" bIns="0" rtlCol="0" anchor="t"/>
          <a:lstStyle/>
          <a:p>
            <a:pPr marL="0" indent="0" algn="l">
              <a:lnSpc>
                <a:spcPts val="3000"/>
              </a:lnSpc>
              <a:buNone/>
            </a:pPr>
            <a:r>
              <a:rPr lang="en-US" sz="2400" b="1" dirty="0">
                <a:solidFill>
                  <a:srgbClr val="FFFFFF"/>
                </a:solidFill>
                <a:latin typeface="Syne Extra Bold" pitchFamily="34" charset="0"/>
                <a:ea typeface="Syne Extra Bold" pitchFamily="34" charset="-122"/>
                <a:cs typeface="Syne Extra Bold" pitchFamily="34" charset="-120"/>
              </a:rPr>
              <a:t>How Does it Work?</a:t>
            </a:r>
            <a:endParaRPr lang="en-US" sz="2400" dirty="0"/>
          </a:p>
        </p:txBody>
      </p:sp>
      <p:sp>
        <p:nvSpPr>
          <p:cNvPr id="9" name="Text 7"/>
          <p:cNvSpPr/>
          <p:nvPr/>
        </p:nvSpPr>
        <p:spPr>
          <a:xfrm>
            <a:off x="5421035" y="4355306"/>
            <a:ext cx="3788212" cy="2286953"/>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Syne" pitchFamily="34" charset="0"/>
                <a:ea typeface="Syne" pitchFamily="34" charset="-122"/>
                <a:cs typeface="Syne" pitchFamily="34" charset="-120"/>
              </a:rPr>
              <a:t>AEB systems utilize an array of sophisticated sensors, including cameras and radar, to continuously scan the environment. These sensors detect potential obstacles such as vehicles, pedestrians, or cyclists, processing data in real-time.</a:t>
            </a:r>
            <a:endParaRPr lang="en-US" sz="1600" dirty="0"/>
          </a:p>
        </p:txBody>
      </p:sp>
      <p:sp>
        <p:nvSpPr>
          <p:cNvPr id="10" name="Shape 8"/>
          <p:cNvSpPr/>
          <p:nvPr/>
        </p:nvSpPr>
        <p:spPr>
          <a:xfrm>
            <a:off x="9625013" y="3255645"/>
            <a:ext cx="4211598" cy="4307800"/>
          </a:xfrm>
          <a:prstGeom prst="roundRect">
            <a:avLst>
              <a:gd name="adj" fmla="val 2036"/>
            </a:avLst>
          </a:prstGeom>
          <a:solidFill>
            <a:srgbClr val="547808"/>
          </a:solidFill>
          <a:ln w="7620">
            <a:solidFill>
              <a:srgbClr val="6D9121"/>
            </a:solidFill>
            <a:prstDash val="solid"/>
          </a:ln>
        </p:spPr>
      </p:sp>
      <p:sp>
        <p:nvSpPr>
          <p:cNvPr id="11" name="Text 9"/>
          <p:cNvSpPr/>
          <p:nvPr/>
        </p:nvSpPr>
        <p:spPr>
          <a:xfrm>
            <a:off x="9836706" y="3467338"/>
            <a:ext cx="3788212" cy="1148358"/>
          </a:xfrm>
          <a:prstGeom prst="rect">
            <a:avLst/>
          </a:prstGeom>
          <a:noFill/>
          <a:ln/>
        </p:spPr>
        <p:txBody>
          <a:bodyPr wrap="square" lIns="0" tIns="0" rIns="0" bIns="0" rtlCol="0" anchor="t"/>
          <a:lstStyle/>
          <a:p>
            <a:pPr marL="0" indent="0" algn="l">
              <a:lnSpc>
                <a:spcPts val="3000"/>
              </a:lnSpc>
              <a:buNone/>
            </a:pPr>
            <a:r>
              <a:rPr lang="en-US" sz="2400" b="1" dirty="0">
                <a:solidFill>
                  <a:srgbClr val="FFFFFF"/>
                </a:solidFill>
                <a:latin typeface="Syne Extra Bold" pitchFamily="34" charset="0"/>
                <a:ea typeface="Syne Extra Bold" pitchFamily="34" charset="-122"/>
                <a:cs typeface="Syne Extra Bold" pitchFamily="34" charset="-120"/>
              </a:rPr>
              <a:t>The Core Objective of Testing</a:t>
            </a:r>
            <a:endParaRPr lang="en-US" sz="2400" dirty="0"/>
          </a:p>
        </p:txBody>
      </p:sp>
      <p:sp>
        <p:nvSpPr>
          <p:cNvPr id="12" name="Text 10"/>
          <p:cNvSpPr/>
          <p:nvPr/>
        </p:nvSpPr>
        <p:spPr>
          <a:xfrm>
            <a:off x="9836706" y="4738092"/>
            <a:ext cx="3788212" cy="2613660"/>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Syne" pitchFamily="34" charset="0"/>
                <a:ea typeface="Syne" pitchFamily="34" charset="-122"/>
                <a:cs typeface="Syne" pitchFamily="34" charset="-120"/>
              </a:rPr>
              <a:t>Our primary goal is to ensure AEB activates precisely when needed, under diverse, real-world driving conditions. This involves rigorous validation of its performance across varying environments, speeds, and complex scenarios, guaranteeing consistent and reliable operation.</a:t>
            </a:r>
            <a:endParaRPr lang="en-US" sz="1600" dirty="0"/>
          </a:p>
        </p:txBody>
      </p:sp>
      <p:pic>
        <p:nvPicPr>
          <p:cNvPr id="14" name="Image 0" descr="preencoded.png"/>
          <p:cNvPicPr>
            <a:picLocks noChangeAspect="1"/>
          </p:cNvPicPr>
          <p:nvPr/>
        </p:nvPicPr>
        <p:blipFill>
          <a:blip r:embed="rId3"/>
          <a:stretch>
            <a:fillRect/>
          </a:stretch>
        </p:blipFill>
        <p:spPr>
          <a:xfrm>
            <a:off x="12748436" y="7060019"/>
            <a:ext cx="1881963" cy="11695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31138" y="417314"/>
            <a:ext cx="1517452" cy="189667"/>
          </a:xfrm>
          <a:prstGeom prst="rect">
            <a:avLst/>
          </a:prstGeom>
          <a:noFill/>
          <a:ln/>
        </p:spPr>
        <p:txBody>
          <a:bodyPr wrap="none" lIns="0" tIns="0" rIns="0" bIns="0" rtlCol="0" anchor="t"/>
          <a:lstStyle/>
          <a:p>
            <a:pPr marL="0" indent="0" algn="l">
              <a:lnSpc>
                <a:spcPts val="1450"/>
              </a:lnSpc>
              <a:buNone/>
            </a:pPr>
            <a:r>
              <a:rPr lang="en-US" sz="1150" b="1" dirty="0">
                <a:solidFill>
                  <a:srgbClr val="F0F4F1"/>
                </a:solidFill>
                <a:latin typeface="Syne Extra Bold" pitchFamily="34" charset="0"/>
                <a:ea typeface="Syne Extra Bold" pitchFamily="34" charset="-122"/>
                <a:cs typeface="Syne Extra Bold" pitchFamily="34" charset="-120"/>
              </a:rPr>
              <a:t>CHAPTER 2</a:t>
            </a:r>
            <a:endParaRPr lang="en-US" sz="1150" dirty="0"/>
          </a:p>
        </p:txBody>
      </p:sp>
      <p:sp>
        <p:nvSpPr>
          <p:cNvPr id="3" name="Text 1"/>
          <p:cNvSpPr/>
          <p:nvPr/>
        </p:nvSpPr>
        <p:spPr>
          <a:xfrm>
            <a:off x="531138" y="728305"/>
            <a:ext cx="8425101" cy="523518"/>
          </a:xfrm>
          <a:prstGeom prst="rect">
            <a:avLst/>
          </a:prstGeom>
          <a:noFill/>
          <a:ln/>
        </p:spPr>
        <p:txBody>
          <a:bodyPr wrap="none" lIns="0" tIns="0" rIns="0" bIns="0" rtlCol="0" anchor="t"/>
          <a:lstStyle/>
          <a:p>
            <a:pPr marL="0" indent="0" algn="l">
              <a:lnSpc>
                <a:spcPts val="4100"/>
              </a:lnSpc>
              <a:buNone/>
            </a:pPr>
            <a:r>
              <a:rPr lang="en-US" sz="3250" b="1" dirty="0">
                <a:solidFill>
                  <a:srgbClr val="F0F4F1"/>
                </a:solidFill>
                <a:latin typeface="Syne Extra Bold" pitchFamily="34" charset="0"/>
                <a:ea typeface="Syne Extra Bold" pitchFamily="34" charset="-122"/>
                <a:cs typeface="Syne Extra Bold" pitchFamily="34" charset="-120"/>
              </a:rPr>
              <a:t>Environmental Resilience</a:t>
            </a:r>
            <a:endParaRPr lang="en-US" sz="3250" dirty="0"/>
          </a:p>
        </p:txBody>
      </p:sp>
      <p:sp>
        <p:nvSpPr>
          <p:cNvPr id="4" name="Text 2"/>
          <p:cNvSpPr/>
          <p:nvPr/>
        </p:nvSpPr>
        <p:spPr>
          <a:xfrm>
            <a:off x="531138" y="1433870"/>
            <a:ext cx="12230338" cy="379333"/>
          </a:xfrm>
          <a:prstGeom prst="rect">
            <a:avLst/>
          </a:prstGeom>
          <a:noFill/>
          <a:ln/>
        </p:spPr>
        <p:txBody>
          <a:bodyPr wrap="none" lIns="0" tIns="0" rIns="0" bIns="0" rtlCol="0" anchor="t"/>
          <a:lstStyle/>
          <a:p>
            <a:pPr marL="0" indent="0" algn="l">
              <a:lnSpc>
                <a:spcPts val="2950"/>
              </a:lnSpc>
              <a:buNone/>
            </a:pPr>
            <a:r>
              <a:rPr lang="en-US" sz="2350" b="1" dirty="0">
                <a:solidFill>
                  <a:srgbClr val="F0F4F1"/>
                </a:solidFill>
                <a:latin typeface="Syne Extra Bold" pitchFamily="34" charset="0"/>
                <a:ea typeface="Syne Extra Bold" pitchFamily="34" charset="-122"/>
                <a:cs typeface="Syne Extra Bold" pitchFamily="34" charset="-120"/>
              </a:rPr>
              <a:t>Testing in Diverse Weather and Visibility Conditions</a:t>
            </a:r>
            <a:endParaRPr lang="en-US" sz="2350" dirty="0"/>
          </a:p>
        </p:txBody>
      </p:sp>
      <p:sp>
        <p:nvSpPr>
          <p:cNvPr id="5" name="Text 3"/>
          <p:cNvSpPr/>
          <p:nvPr/>
        </p:nvSpPr>
        <p:spPr>
          <a:xfrm>
            <a:off x="531138" y="2104430"/>
            <a:ext cx="6635948" cy="582930"/>
          </a:xfrm>
          <a:prstGeom prst="rect">
            <a:avLst/>
          </a:prstGeom>
          <a:noFill/>
          <a:ln/>
        </p:spPr>
        <p:txBody>
          <a:bodyPr wrap="square" lIns="0" tIns="0" rIns="0" bIns="0" rtlCol="0" anchor="t"/>
          <a:lstStyle/>
          <a:p>
            <a:pPr marL="0" indent="0" algn="l">
              <a:lnSpc>
                <a:spcPts val="1500"/>
              </a:lnSpc>
              <a:buNone/>
            </a:pPr>
            <a:r>
              <a:rPr lang="en-US" sz="950" dirty="0">
                <a:solidFill>
                  <a:srgbClr val="D7E5D8"/>
                </a:solidFill>
                <a:latin typeface="Syne" pitchFamily="34" charset="0"/>
                <a:ea typeface="Syne" pitchFamily="34" charset="-122"/>
                <a:cs typeface="Syne" pitchFamily="34" charset="-120"/>
              </a:rPr>
              <a:t>Testing AEB systems across a spectrum of environmental conditions is paramount to ensuring their reliability and effectiveness in real-world scenarios. Each condition presents unique challenges for sensor performance and system response:</a:t>
            </a:r>
            <a:endParaRPr lang="en-US" sz="950" dirty="0"/>
          </a:p>
        </p:txBody>
      </p:sp>
      <p:sp>
        <p:nvSpPr>
          <p:cNvPr id="6" name="Text 4"/>
          <p:cNvSpPr/>
          <p:nvPr/>
        </p:nvSpPr>
        <p:spPr>
          <a:xfrm>
            <a:off x="531138" y="2796540"/>
            <a:ext cx="6635948" cy="388620"/>
          </a:xfrm>
          <a:prstGeom prst="rect">
            <a:avLst/>
          </a:prstGeom>
          <a:noFill/>
          <a:ln/>
        </p:spPr>
        <p:txBody>
          <a:bodyPr wrap="square" lIns="0" tIns="0" rIns="0" bIns="0" rtlCol="0" anchor="t"/>
          <a:lstStyle/>
          <a:p>
            <a:pPr marL="342900" indent="-342900" algn="l">
              <a:lnSpc>
                <a:spcPts val="1500"/>
              </a:lnSpc>
              <a:buSzPct val="100000"/>
              <a:buChar char="•"/>
            </a:pPr>
            <a:r>
              <a:rPr lang="en-US" sz="950" b="1" dirty="0">
                <a:solidFill>
                  <a:srgbClr val="D7E5D8"/>
                </a:solidFill>
                <a:latin typeface="Syne" pitchFamily="34" charset="0"/>
                <a:ea typeface="Syne" pitchFamily="34" charset="-122"/>
                <a:cs typeface="Syne" pitchFamily="34" charset="-120"/>
              </a:rPr>
              <a:t>Wet Roads:</a:t>
            </a:r>
            <a:r>
              <a:rPr lang="en-US" sz="950" dirty="0">
                <a:solidFill>
                  <a:srgbClr val="D7E5D8"/>
                </a:solidFill>
                <a:latin typeface="Syne" pitchFamily="34" charset="0"/>
                <a:ea typeface="Syne" pitchFamily="34" charset="-122"/>
                <a:cs typeface="Syne" pitchFamily="34" charset="-120"/>
              </a:rPr>
              <a:t> Introduce increased braking distances and the risk of hydroplaning, testing AEB's ability to maintain control and prevent skidding while ensuring timely stops.</a:t>
            </a:r>
            <a:endParaRPr lang="en-US" sz="950" dirty="0"/>
          </a:p>
        </p:txBody>
      </p:sp>
      <p:sp>
        <p:nvSpPr>
          <p:cNvPr id="7" name="Text 5"/>
          <p:cNvSpPr/>
          <p:nvPr/>
        </p:nvSpPr>
        <p:spPr>
          <a:xfrm>
            <a:off x="531138" y="3227546"/>
            <a:ext cx="6635948" cy="388620"/>
          </a:xfrm>
          <a:prstGeom prst="rect">
            <a:avLst/>
          </a:prstGeom>
          <a:noFill/>
          <a:ln/>
        </p:spPr>
        <p:txBody>
          <a:bodyPr wrap="square" lIns="0" tIns="0" rIns="0" bIns="0" rtlCol="0" anchor="t"/>
          <a:lstStyle/>
          <a:p>
            <a:pPr marL="342900" indent="-342900" algn="l">
              <a:lnSpc>
                <a:spcPts val="1500"/>
              </a:lnSpc>
              <a:buSzPct val="100000"/>
              <a:buChar char="•"/>
            </a:pPr>
            <a:r>
              <a:rPr lang="en-US" sz="950" b="1" dirty="0">
                <a:solidFill>
                  <a:srgbClr val="D7E5D8"/>
                </a:solidFill>
                <a:latin typeface="Syne" pitchFamily="34" charset="0"/>
                <a:ea typeface="Syne" pitchFamily="34" charset="-122"/>
                <a:cs typeface="Syne" pitchFamily="34" charset="-120"/>
              </a:rPr>
              <a:t>Fog:</a:t>
            </a:r>
            <a:r>
              <a:rPr lang="en-US" sz="950" dirty="0">
                <a:solidFill>
                  <a:srgbClr val="D7E5D8"/>
                </a:solidFill>
                <a:latin typeface="Syne" pitchFamily="34" charset="0"/>
                <a:ea typeface="Syne" pitchFamily="34" charset="-122"/>
                <a:cs typeface="Syne" pitchFamily="34" charset="-120"/>
              </a:rPr>
              <a:t> Significantly impairs camera performance, making radar crucial for accurate obstacle detection and ranging. AEB must seamlessly transition reliance between sensors.</a:t>
            </a:r>
            <a:endParaRPr lang="en-US" sz="950" dirty="0"/>
          </a:p>
        </p:txBody>
      </p:sp>
      <p:sp>
        <p:nvSpPr>
          <p:cNvPr id="8" name="Text 6"/>
          <p:cNvSpPr/>
          <p:nvPr/>
        </p:nvSpPr>
        <p:spPr>
          <a:xfrm>
            <a:off x="531138" y="3658553"/>
            <a:ext cx="6635948" cy="388620"/>
          </a:xfrm>
          <a:prstGeom prst="rect">
            <a:avLst/>
          </a:prstGeom>
          <a:noFill/>
          <a:ln/>
        </p:spPr>
        <p:txBody>
          <a:bodyPr wrap="square" lIns="0" tIns="0" rIns="0" bIns="0" rtlCol="0" anchor="t"/>
          <a:lstStyle/>
          <a:p>
            <a:pPr marL="342900" indent="-342900" algn="l">
              <a:lnSpc>
                <a:spcPts val="1500"/>
              </a:lnSpc>
              <a:buSzPct val="100000"/>
              <a:buChar char="•"/>
            </a:pPr>
            <a:r>
              <a:rPr lang="en-US" sz="950" b="1" dirty="0">
                <a:solidFill>
                  <a:srgbClr val="D7E5D8"/>
                </a:solidFill>
                <a:latin typeface="Syne" pitchFamily="34" charset="0"/>
                <a:ea typeface="Syne" pitchFamily="34" charset="-122"/>
                <a:cs typeface="Syne" pitchFamily="34" charset="-120"/>
              </a:rPr>
              <a:t>Snow:</a:t>
            </a:r>
            <a:r>
              <a:rPr lang="en-US" sz="950" dirty="0">
                <a:solidFill>
                  <a:srgbClr val="D7E5D8"/>
                </a:solidFill>
                <a:latin typeface="Syne" pitchFamily="34" charset="0"/>
                <a:ea typeface="Syne" pitchFamily="34" charset="-122"/>
                <a:cs typeface="Syne" pitchFamily="34" charset="-120"/>
              </a:rPr>
              <a:t> Affects both visibility and sensor accuracy, demanding robust algorithms to differentiate between snow, road, and obstacles, preventing false positives or missed detections.</a:t>
            </a:r>
            <a:endParaRPr lang="en-US" sz="950" dirty="0"/>
          </a:p>
        </p:txBody>
      </p:sp>
      <p:sp>
        <p:nvSpPr>
          <p:cNvPr id="9" name="Text 7"/>
          <p:cNvSpPr/>
          <p:nvPr/>
        </p:nvSpPr>
        <p:spPr>
          <a:xfrm>
            <a:off x="531138" y="4089559"/>
            <a:ext cx="6635948" cy="388620"/>
          </a:xfrm>
          <a:prstGeom prst="rect">
            <a:avLst/>
          </a:prstGeom>
          <a:noFill/>
          <a:ln/>
        </p:spPr>
        <p:txBody>
          <a:bodyPr wrap="square" lIns="0" tIns="0" rIns="0" bIns="0" rtlCol="0" anchor="t"/>
          <a:lstStyle/>
          <a:p>
            <a:pPr marL="342900" indent="-342900" algn="l">
              <a:lnSpc>
                <a:spcPts val="1500"/>
              </a:lnSpc>
              <a:buSzPct val="100000"/>
              <a:buChar char="•"/>
            </a:pPr>
            <a:r>
              <a:rPr lang="en-US" sz="950" b="1" dirty="0">
                <a:solidFill>
                  <a:srgbClr val="D7E5D8"/>
                </a:solidFill>
                <a:latin typeface="Syne" pitchFamily="34" charset="0"/>
                <a:ea typeface="Syne" pitchFamily="34" charset="-122"/>
                <a:cs typeface="Syne" pitchFamily="34" charset="-120"/>
              </a:rPr>
              <a:t>Low Light/Night Driving:</a:t>
            </a:r>
            <a:r>
              <a:rPr lang="en-US" sz="950" dirty="0">
                <a:solidFill>
                  <a:srgbClr val="D7E5D8"/>
                </a:solidFill>
                <a:latin typeface="Syne" pitchFamily="34" charset="0"/>
                <a:ea typeface="Syne" pitchFamily="34" charset="-122"/>
                <a:cs typeface="Syne" pitchFamily="34" charset="-120"/>
              </a:rPr>
              <a:t> Critical for pedestrian and cyclist detection, requiring enhanced sensor sensitivity and advanced image processing to identify vulnerable road users in challenging lighting.</a:t>
            </a:r>
            <a:endParaRPr lang="en-US" sz="950" dirty="0"/>
          </a:p>
        </p:txBody>
      </p:sp>
      <p:pic>
        <p:nvPicPr>
          <p:cNvPr id="10" name="Image 0" descr="preencoded.png"/>
          <p:cNvPicPr>
            <a:picLocks noChangeAspect="1"/>
          </p:cNvPicPr>
          <p:nvPr/>
        </p:nvPicPr>
        <p:blipFill>
          <a:blip r:embed="rId3"/>
          <a:stretch>
            <a:fillRect/>
          </a:stretch>
        </p:blipFill>
        <p:spPr>
          <a:xfrm>
            <a:off x="7994452" y="1593652"/>
            <a:ext cx="6635948" cy="66359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666" y="709613"/>
            <a:ext cx="1761411" cy="220028"/>
          </a:xfrm>
          <a:prstGeom prst="rect">
            <a:avLst/>
          </a:prstGeom>
          <a:noFill/>
          <a:ln/>
        </p:spPr>
        <p:txBody>
          <a:bodyPr wrap="none" lIns="0" tIns="0" rIns="0" bIns="0" rtlCol="0" anchor="t"/>
          <a:lstStyle/>
          <a:p>
            <a:pPr marL="0" indent="0" algn="l">
              <a:lnSpc>
                <a:spcPts val="1700"/>
              </a:lnSpc>
              <a:buNone/>
            </a:pPr>
            <a:r>
              <a:rPr lang="en-US" sz="1350" b="1" dirty="0">
                <a:solidFill>
                  <a:srgbClr val="F0F4F1"/>
                </a:solidFill>
                <a:latin typeface="Syne Extra Bold" pitchFamily="34" charset="0"/>
                <a:ea typeface="Syne Extra Bold" pitchFamily="34" charset="-122"/>
                <a:cs typeface="Syne Extra Bold" pitchFamily="34" charset="-120"/>
              </a:rPr>
              <a:t>CHAPTER 3</a:t>
            </a:r>
            <a:endParaRPr lang="en-US" sz="1350" dirty="0"/>
          </a:p>
        </p:txBody>
      </p:sp>
      <p:sp>
        <p:nvSpPr>
          <p:cNvPr id="3" name="Text 1"/>
          <p:cNvSpPr/>
          <p:nvPr/>
        </p:nvSpPr>
        <p:spPr>
          <a:xfrm>
            <a:off x="758666" y="1070491"/>
            <a:ext cx="10216039" cy="607576"/>
          </a:xfrm>
          <a:prstGeom prst="rect">
            <a:avLst/>
          </a:prstGeom>
          <a:noFill/>
          <a:ln/>
        </p:spPr>
        <p:txBody>
          <a:bodyPr wrap="none" lIns="0" tIns="0" rIns="0" bIns="0" rtlCol="0" anchor="t"/>
          <a:lstStyle/>
          <a:p>
            <a:pPr marL="0" indent="0" algn="l">
              <a:lnSpc>
                <a:spcPts val="4750"/>
              </a:lnSpc>
              <a:buNone/>
            </a:pPr>
            <a:r>
              <a:rPr lang="en-US" sz="3800" b="1" dirty="0">
                <a:solidFill>
                  <a:srgbClr val="F0F4F1"/>
                </a:solidFill>
                <a:latin typeface="Syne Extra Bold" pitchFamily="34" charset="0"/>
                <a:ea typeface="Syne Extra Bold" pitchFamily="34" charset="-122"/>
                <a:cs typeface="Syne Extra Bold" pitchFamily="34" charset="-120"/>
              </a:rPr>
              <a:t>Dynamic Speed Scenarios</a:t>
            </a:r>
            <a:endParaRPr lang="en-US" sz="3800" dirty="0"/>
          </a:p>
        </p:txBody>
      </p:sp>
      <p:sp>
        <p:nvSpPr>
          <p:cNvPr id="4" name="Text 2"/>
          <p:cNvSpPr/>
          <p:nvPr/>
        </p:nvSpPr>
        <p:spPr>
          <a:xfrm>
            <a:off x="758666" y="1889403"/>
            <a:ext cx="13113068" cy="880586"/>
          </a:xfrm>
          <a:prstGeom prst="rect">
            <a:avLst/>
          </a:prstGeom>
          <a:noFill/>
          <a:ln/>
        </p:spPr>
        <p:txBody>
          <a:bodyPr wrap="square" lIns="0" tIns="0" rIns="0" bIns="0" rtlCol="0" anchor="t"/>
          <a:lstStyle/>
          <a:p>
            <a:pPr marL="0" indent="0" algn="l">
              <a:lnSpc>
                <a:spcPts val="3450"/>
              </a:lnSpc>
              <a:buNone/>
            </a:pPr>
            <a:r>
              <a:rPr lang="en-US" sz="2750" b="1" dirty="0">
                <a:solidFill>
                  <a:srgbClr val="F0F4F1"/>
                </a:solidFill>
                <a:latin typeface="Syne Extra Bold" pitchFamily="34" charset="0"/>
                <a:ea typeface="Syne Extra Bold" pitchFamily="34" charset="-122"/>
                <a:cs typeface="Syne Extra Bold" pitchFamily="34" charset="-120"/>
              </a:rPr>
              <a:t>Testing AEB Performance Across Speed Ranges</a:t>
            </a:r>
            <a:endParaRPr lang="en-US" sz="2750" dirty="0"/>
          </a:p>
        </p:txBody>
      </p:sp>
      <p:sp>
        <p:nvSpPr>
          <p:cNvPr id="5" name="Text 3"/>
          <p:cNvSpPr/>
          <p:nvPr/>
        </p:nvSpPr>
        <p:spPr>
          <a:xfrm>
            <a:off x="758666" y="2981325"/>
            <a:ext cx="13113068" cy="451009"/>
          </a:xfrm>
          <a:prstGeom prst="rect">
            <a:avLst/>
          </a:prstGeom>
          <a:noFill/>
          <a:ln/>
        </p:spPr>
        <p:txBody>
          <a:bodyPr wrap="square" lIns="0" tIns="0" rIns="0" bIns="0" rtlCol="0" anchor="t"/>
          <a:lstStyle/>
          <a:p>
            <a:pPr marL="0" indent="0" algn="l">
              <a:lnSpc>
                <a:spcPts val="1750"/>
              </a:lnSpc>
              <a:buNone/>
            </a:pPr>
            <a:r>
              <a:rPr lang="en-US" sz="1100" dirty="0">
                <a:solidFill>
                  <a:srgbClr val="D7E5D8"/>
                </a:solidFill>
                <a:latin typeface="Syne" pitchFamily="34" charset="0"/>
                <a:ea typeface="Syne" pitchFamily="34" charset="-122"/>
                <a:cs typeface="Syne" pitchFamily="34" charset="-120"/>
              </a:rPr>
              <a:t>AEB system performance must be meticulously validated across the entire spectrum of driving speeds, from urban congestion to highway cruising. This ensures adaptive and accurate response tailored to the kinetic demands of each environment.</a:t>
            </a:r>
            <a:endParaRPr lang="en-US" sz="1100" dirty="0"/>
          </a:p>
        </p:txBody>
      </p:sp>
      <p:sp>
        <p:nvSpPr>
          <p:cNvPr id="6" name="Shape 4"/>
          <p:cNvSpPr/>
          <p:nvPr/>
        </p:nvSpPr>
        <p:spPr>
          <a:xfrm>
            <a:off x="2944058" y="3590806"/>
            <a:ext cx="2185392" cy="1262777"/>
          </a:xfrm>
          <a:prstGeom prst="roundRect">
            <a:avLst>
              <a:gd name="adj" fmla="val 4687"/>
            </a:avLst>
          </a:prstGeom>
          <a:solidFill>
            <a:srgbClr val="547808"/>
          </a:solidFill>
          <a:ln w="7620">
            <a:solidFill>
              <a:srgbClr val="6D9121"/>
            </a:solidFill>
            <a:prstDash val="solid"/>
          </a:ln>
        </p:spPr>
      </p:sp>
      <p:sp>
        <p:nvSpPr>
          <p:cNvPr id="7" name="Text 5"/>
          <p:cNvSpPr/>
          <p:nvPr/>
        </p:nvSpPr>
        <p:spPr>
          <a:xfrm>
            <a:off x="3937635" y="4098369"/>
            <a:ext cx="198120" cy="247650"/>
          </a:xfrm>
          <a:prstGeom prst="rect">
            <a:avLst/>
          </a:prstGeom>
          <a:noFill/>
          <a:ln/>
        </p:spPr>
        <p:txBody>
          <a:bodyPr wrap="none" lIns="0" tIns="0" rIns="0" bIns="0" rtlCol="0" anchor="t"/>
          <a:lstStyle/>
          <a:p>
            <a:pPr marL="0" indent="0" algn="ctr">
              <a:lnSpc>
                <a:spcPts val="2450"/>
              </a:lnSpc>
              <a:buNone/>
            </a:pPr>
            <a:r>
              <a:rPr lang="en-US" sz="1550" b="1" dirty="0">
                <a:solidFill>
                  <a:srgbClr val="FFFFFF"/>
                </a:solidFill>
                <a:latin typeface="Syne Extra Bold" pitchFamily="34" charset="0"/>
                <a:ea typeface="Syne Extra Bold" pitchFamily="34" charset="-122"/>
                <a:cs typeface="Syne Extra Bold" pitchFamily="34" charset="-120"/>
              </a:rPr>
              <a:t>1</a:t>
            </a:r>
            <a:endParaRPr lang="en-US" sz="1550" dirty="0"/>
          </a:p>
        </p:txBody>
      </p:sp>
      <p:sp>
        <p:nvSpPr>
          <p:cNvPr id="8" name="Text 6"/>
          <p:cNvSpPr/>
          <p:nvPr/>
        </p:nvSpPr>
        <p:spPr>
          <a:xfrm>
            <a:off x="5270302" y="3731657"/>
            <a:ext cx="3555206" cy="220028"/>
          </a:xfrm>
          <a:prstGeom prst="rect">
            <a:avLst/>
          </a:prstGeom>
          <a:noFill/>
          <a:ln/>
        </p:spPr>
        <p:txBody>
          <a:bodyPr wrap="none" lIns="0" tIns="0" rIns="0" bIns="0" rtlCol="0" anchor="t"/>
          <a:lstStyle/>
          <a:p>
            <a:pPr marL="0" indent="0" algn="l">
              <a:lnSpc>
                <a:spcPts val="1700"/>
              </a:lnSpc>
              <a:buNone/>
            </a:pPr>
            <a:r>
              <a:rPr lang="en-US" sz="1350" b="1" dirty="0">
                <a:solidFill>
                  <a:srgbClr val="D7E5D8"/>
                </a:solidFill>
                <a:latin typeface="Syne Extra Bold" pitchFamily="34" charset="0"/>
                <a:ea typeface="Syne Extra Bold" pitchFamily="34" charset="-122"/>
                <a:cs typeface="Syne Extra Bold" pitchFamily="34" charset="-120"/>
              </a:rPr>
              <a:t>Low-Speed Urban Traffic</a:t>
            </a:r>
            <a:endParaRPr lang="en-US" sz="1350" dirty="0"/>
          </a:p>
        </p:txBody>
      </p:sp>
      <p:sp>
        <p:nvSpPr>
          <p:cNvPr id="9" name="Text 7"/>
          <p:cNvSpPr/>
          <p:nvPr/>
        </p:nvSpPr>
        <p:spPr>
          <a:xfrm>
            <a:off x="5270302" y="4036219"/>
            <a:ext cx="8460581" cy="676513"/>
          </a:xfrm>
          <a:prstGeom prst="rect">
            <a:avLst/>
          </a:prstGeom>
          <a:noFill/>
          <a:ln/>
        </p:spPr>
        <p:txBody>
          <a:bodyPr wrap="square" lIns="0" tIns="0" rIns="0" bIns="0" rtlCol="0" anchor="t"/>
          <a:lstStyle/>
          <a:p>
            <a:pPr marL="0" indent="0" algn="l">
              <a:lnSpc>
                <a:spcPts val="1750"/>
              </a:lnSpc>
              <a:buNone/>
            </a:pPr>
            <a:r>
              <a:rPr lang="en-US" sz="1100" dirty="0">
                <a:solidFill>
                  <a:srgbClr val="D7E5D8"/>
                </a:solidFill>
                <a:latin typeface="Syne" pitchFamily="34" charset="0"/>
                <a:ea typeface="Syne" pitchFamily="34" charset="-122"/>
                <a:cs typeface="Syne" pitchFamily="34" charset="-120"/>
              </a:rPr>
              <a:t>In congested city environments, AEB is tested for its ability to detect sudden stops, quickly braking vehicles, and vulnerable road users like pedestrians or cyclists appearing unexpectedly. The focus is on rapid, precise intervention to prevent fender-benders and protect pedestrians.</a:t>
            </a:r>
            <a:endParaRPr lang="en-US" sz="1100" dirty="0"/>
          </a:p>
        </p:txBody>
      </p:sp>
      <p:sp>
        <p:nvSpPr>
          <p:cNvPr id="10" name="Shape 8"/>
          <p:cNvSpPr/>
          <p:nvPr/>
        </p:nvSpPr>
        <p:spPr>
          <a:xfrm>
            <a:off x="5199817" y="4849773"/>
            <a:ext cx="8601551" cy="7620"/>
          </a:xfrm>
          <a:prstGeom prst="roundRect">
            <a:avLst>
              <a:gd name="adj" fmla="val 776693"/>
            </a:avLst>
          </a:prstGeom>
          <a:solidFill>
            <a:srgbClr val="6D9121"/>
          </a:solidFill>
          <a:ln/>
        </p:spPr>
      </p:sp>
      <p:sp>
        <p:nvSpPr>
          <p:cNvPr id="11" name="Shape 9"/>
          <p:cNvSpPr/>
          <p:nvPr/>
        </p:nvSpPr>
        <p:spPr>
          <a:xfrm>
            <a:off x="1851303" y="4923949"/>
            <a:ext cx="4370903" cy="1262777"/>
          </a:xfrm>
          <a:prstGeom prst="roundRect">
            <a:avLst>
              <a:gd name="adj" fmla="val 4687"/>
            </a:avLst>
          </a:prstGeom>
          <a:solidFill>
            <a:srgbClr val="547808"/>
          </a:solidFill>
          <a:ln w="7620">
            <a:solidFill>
              <a:srgbClr val="6D9121"/>
            </a:solidFill>
            <a:prstDash val="solid"/>
          </a:ln>
        </p:spPr>
      </p:sp>
      <p:sp>
        <p:nvSpPr>
          <p:cNvPr id="12" name="Text 10"/>
          <p:cNvSpPr/>
          <p:nvPr/>
        </p:nvSpPr>
        <p:spPr>
          <a:xfrm>
            <a:off x="3937635" y="5431512"/>
            <a:ext cx="198120" cy="247650"/>
          </a:xfrm>
          <a:prstGeom prst="rect">
            <a:avLst/>
          </a:prstGeom>
          <a:noFill/>
          <a:ln/>
        </p:spPr>
        <p:txBody>
          <a:bodyPr wrap="none" lIns="0" tIns="0" rIns="0" bIns="0" rtlCol="0" anchor="t"/>
          <a:lstStyle/>
          <a:p>
            <a:pPr marL="0" indent="0" algn="ctr">
              <a:lnSpc>
                <a:spcPts val="2450"/>
              </a:lnSpc>
              <a:buNone/>
            </a:pPr>
            <a:r>
              <a:rPr lang="en-US" sz="1550" b="1" dirty="0">
                <a:solidFill>
                  <a:srgbClr val="FFFFFF"/>
                </a:solidFill>
                <a:latin typeface="Syne Extra Bold" pitchFamily="34" charset="0"/>
                <a:ea typeface="Syne Extra Bold" pitchFamily="34" charset="-122"/>
                <a:cs typeface="Syne Extra Bold" pitchFamily="34" charset="-120"/>
              </a:rPr>
              <a:t>2</a:t>
            </a:r>
            <a:endParaRPr lang="en-US" sz="1550" dirty="0"/>
          </a:p>
        </p:txBody>
      </p:sp>
      <p:sp>
        <p:nvSpPr>
          <p:cNvPr id="13" name="Text 11"/>
          <p:cNvSpPr/>
          <p:nvPr/>
        </p:nvSpPr>
        <p:spPr>
          <a:xfrm>
            <a:off x="6363057" y="5064800"/>
            <a:ext cx="4394002" cy="220028"/>
          </a:xfrm>
          <a:prstGeom prst="rect">
            <a:avLst/>
          </a:prstGeom>
          <a:noFill/>
          <a:ln/>
        </p:spPr>
        <p:txBody>
          <a:bodyPr wrap="none" lIns="0" tIns="0" rIns="0" bIns="0" rtlCol="0" anchor="t"/>
          <a:lstStyle/>
          <a:p>
            <a:pPr marL="0" indent="0" algn="l">
              <a:lnSpc>
                <a:spcPts val="1700"/>
              </a:lnSpc>
              <a:buNone/>
            </a:pPr>
            <a:r>
              <a:rPr lang="en-US" sz="1350" b="1" dirty="0">
                <a:solidFill>
                  <a:srgbClr val="D7E5D8"/>
                </a:solidFill>
                <a:latin typeface="Syne Extra Bold" pitchFamily="34" charset="0"/>
                <a:ea typeface="Syne Extra Bold" pitchFamily="34" charset="-122"/>
                <a:cs typeface="Syne Extra Bold" pitchFamily="34" charset="-120"/>
              </a:rPr>
              <a:t>High-Speed Highway Scenarios</a:t>
            </a:r>
            <a:endParaRPr lang="en-US" sz="1350" dirty="0"/>
          </a:p>
        </p:txBody>
      </p:sp>
      <p:sp>
        <p:nvSpPr>
          <p:cNvPr id="14" name="Text 12"/>
          <p:cNvSpPr/>
          <p:nvPr/>
        </p:nvSpPr>
        <p:spPr>
          <a:xfrm>
            <a:off x="6363057" y="5369362"/>
            <a:ext cx="7367826" cy="676513"/>
          </a:xfrm>
          <a:prstGeom prst="rect">
            <a:avLst/>
          </a:prstGeom>
          <a:noFill/>
          <a:ln/>
        </p:spPr>
        <p:txBody>
          <a:bodyPr wrap="square" lIns="0" tIns="0" rIns="0" bIns="0" rtlCol="0" anchor="t"/>
          <a:lstStyle/>
          <a:p>
            <a:pPr marL="0" indent="0" algn="l">
              <a:lnSpc>
                <a:spcPts val="1750"/>
              </a:lnSpc>
              <a:buNone/>
            </a:pPr>
            <a:r>
              <a:rPr lang="en-US" sz="1100" dirty="0">
                <a:solidFill>
                  <a:srgbClr val="D7E5D8"/>
                </a:solidFill>
                <a:latin typeface="Syne" pitchFamily="34" charset="0"/>
                <a:ea typeface="Syne" pitchFamily="34" charset="-122"/>
                <a:cs typeface="Syne" pitchFamily="34" charset="-120"/>
              </a:rPr>
              <a:t>On highways, testing focuses on detecting slower vehicles ahead with sufficient lead time for braking, preventing high-speed rear-end collisions. Crucially, tests ensure the system avoids false braking triggered by overhead signs, bridges, or road furniture, maintaining smooth, safe operation.</a:t>
            </a:r>
            <a:endParaRPr lang="en-US" sz="1100" dirty="0"/>
          </a:p>
        </p:txBody>
      </p:sp>
      <p:sp>
        <p:nvSpPr>
          <p:cNvPr id="15" name="Shape 13"/>
          <p:cNvSpPr/>
          <p:nvPr/>
        </p:nvSpPr>
        <p:spPr>
          <a:xfrm>
            <a:off x="6292572" y="6182916"/>
            <a:ext cx="7508796" cy="7620"/>
          </a:xfrm>
          <a:prstGeom prst="roundRect">
            <a:avLst>
              <a:gd name="adj" fmla="val 776693"/>
            </a:avLst>
          </a:prstGeom>
          <a:solidFill>
            <a:srgbClr val="6D9121"/>
          </a:solidFill>
          <a:ln/>
        </p:spPr>
      </p:sp>
      <p:sp>
        <p:nvSpPr>
          <p:cNvPr id="16" name="Shape 14"/>
          <p:cNvSpPr/>
          <p:nvPr/>
        </p:nvSpPr>
        <p:spPr>
          <a:xfrm>
            <a:off x="758666" y="6257092"/>
            <a:ext cx="6556534" cy="1262777"/>
          </a:xfrm>
          <a:prstGeom prst="roundRect">
            <a:avLst>
              <a:gd name="adj" fmla="val 4687"/>
            </a:avLst>
          </a:prstGeom>
          <a:solidFill>
            <a:srgbClr val="547808"/>
          </a:solidFill>
          <a:ln w="7620">
            <a:solidFill>
              <a:srgbClr val="6D9121"/>
            </a:solidFill>
            <a:prstDash val="solid"/>
          </a:ln>
        </p:spPr>
      </p:sp>
      <p:sp>
        <p:nvSpPr>
          <p:cNvPr id="17" name="Text 15"/>
          <p:cNvSpPr/>
          <p:nvPr/>
        </p:nvSpPr>
        <p:spPr>
          <a:xfrm>
            <a:off x="3937873" y="6764655"/>
            <a:ext cx="198120" cy="247650"/>
          </a:xfrm>
          <a:prstGeom prst="rect">
            <a:avLst/>
          </a:prstGeom>
          <a:noFill/>
          <a:ln/>
        </p:spPr>
        <p:txBody>
          <a:bodyPr wrap="none" lIns="0" tIns="0" rIns="0" bIns="0" rtlCol="0" anchor="t"/>
          <a:lstStyle/>
          <a:p>
            <a:pPr marL="0" indent="0" algn="ctr">
              <a:lnSpc>
                <a:spcPts val="2450"/>
              </a:lnSpc>
              <a:buNone/>
            </a:pPr>
            <a:r>
              <a:rPr lang="en-US" sz="1550" b="1" dirty="0">
                <a:solidFill>
                  <a:srgbClr val="FFFFFF"/>
                </a:solidFill>
                <a:latin typeface="Syne Extra Bold" pitchFamily="34" charset="0"/>
                <a:ea typeface="Syne Extra Bold" pitchFamily="34" charset="-122"/>
                <a:cs typeface="Syne Extra Bold" pitchFamily="34" charset="-120"/>
              </a:rPr>
              <a:t>3</a:t>
            </a:r>
            <a:endParaRPr lang="en-US" sz="1550" dirty="0"/>
          </a:p>
        </p:txBody>
      </p:sp>
      <p:sp>
        <p:nvSpPr>
          <p:cNvPr id="18" name="Text 16"/>
          <p:cNvSpPr/>
          <p:nvPr/>
        </p:nvSpPr>
        <p:spPr>
          <a:xfrm>
            <a:off x="7456051" y="6397943"/>
            <a:ext cx="3397568" cy="220028"/>
          </a:xfrm>
          <a:prstGeom prst="rect">
            <a:avLst/>
          </a:prstGeom>
          <a:noFill/>
          <a:ln/>
        </p:spPr>
        <p:txBody>
          <a:bodyPr wrap="none" lIns="0" tIns="0" rIns="0" bIns="0" rtlCol="0" anchor="t"/>
          <a:lstStyle/>
          <a:p>
            <a:pPr marL="0" indent="0" algn="l">
              <a:lnSpc>
                <a:spcPts val="1700"/>
              </a:lnSpc>
              <a:buNone/>
            </a:pPr>
            <a:r>
              <a:rPr lang="en-US" sz="1350" b="1" dirty="0">
                <a:solidFill>
                  <a:srgbClr val="D7E5D8"/>
                </a:solidFill>
                <a:latin typeface="Syne Extra Bold" pitchFamily="34" charset="0"/>
                <a:ea typeface="Syne Extra Bold" pitchFamily="34" charset="-122"/>
                <a:cs typeface="Syne Extra Bold" pitchFamily="34" charset="-120"/>
              </a:rPr>
              <a:t>Transition &amp; Edge Cases</a:t>
            </a:r>
            <a:endParaRPr lang="en-US" sz="1350" dirty="0"/>
          </a:p>
        </p:txBody>
      </p:sp>
      <p:sp>
        <p:nvSpPr>
          <p:cNvPr id="19" name="Text 17"/>
          <p:cNvSpPr/>
          <p:nvPr/>
        </p:nvSpPr>
        <p:spPr>
          <a:xfrm>
            <a:off x="7456051" y="6702504"/>
            <a:ext cx="6274832" cy="676513"/>
          </a:xfrm>
          <a:prstGeom prst="rect">
            <a:avLst/>
          </a:prstGeom>
          <a:noFill/>
          <a:ln/>
        </p:spPr>
        <p:txBody>
          <a:bodyPr wrap="square" lIns="0" tIns="0" rIns="0" bIns="0" rtlCol="0" anchor="t"/>
          <a:lstStyle/>
          <a:p>
            <a:pPr marL="0" indent="0" algn="l">
              <a:lnSpc>
                <a:spcPts val="1750"/>
              </a:lnSpc>
              <a:buNone/>
            </a:pPr>
            <a:r>
              <a:rPr lang="en-US" sz="1100" dirty="0">
                <a:solidFill>
                  <a:srgbClr val="D7E5D8"/>
                </a:solidFill>
                <a:latin typeface="Syne" pitchFamily="34" charset="0"/>
                <a:ea typeface="Syne" pitchFamily="34" charset="-122"/>
                <a:cs typeface="Syne" pitchFamily="34" charset="-120"/>
              </a:rPr>
              <a:t>Beyond static speeds, AEB is rigorously tested during speed transitions, rapid acceleration/deceleration, and in complex multi-vehicle interactions to simulate real-world dynamic driving. This includes evaluating performance in cut-in/cut-out situations and sudden lane changes.</a:t>
            </a:r>
            <a:endParaRPr lang="en-US" sz="1100" dirty="0"/>
          </a:p>
        </p:txBody>
      </p:sp>
      <p:pic>
        <p:nvPicPr>
          <p:cNvPr id="20" name="Image 0" descr="preencoded.png"/>
          <p:cNvPicPr>
            <a:picLocks noChangeAspect="1"/>
          </p:cNvPicPr>
          <p:nvPr/>
        </p:nvPicPr>
        <p:blipFill>
          <a:blip r:embed="rId3"/>
          <a:stretch>
            <a:fillRect/>
          </a:stretch>
        </p:blipFill>
        <p:spPr>
          <a:xfrm>
            <a:off x="12748436" y="7519869"/>
            <a:ext cx="1881963" cy="7097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2807" y="434340"/>
            <a:ext cx="1974532" cy="246698"/>
          </a:xfrm>
          <a:prstGeom prst="rect">
            <a:avLst/>
          </a:prstGeom>
          <a:noFill/>
          <a:ln/>
        </p:spPr>
        <p:txBody>
          <a:bodyPr wrap="none" lIns="0" tIns="0" rIns="0" bIns="0" rtlCol="0" anchor="t"/>
          <a:lstStyle/>
          <a:p>
            <a:pPr marL="0" indent="0" algn="l">
              <a:lnSpc>
                <a:spcPts val="1900"/>
              </a:lnSpc>
              <a:buNone/>
            </a:pPr>
            <a:r>
              <a:rPr lang="en-US" sz="1550" b="1" dirty="0">
                <a:solidFill>
                  <a:srgbClr val="F0F4F1"/>
                </a:solidFill>
                <a:latin typeface="Syne Extra Bold" pitchFamily="34" charset="0"/>
                <a:ea typeface="Syne Extra Bold" pitchFamily="34" charset="-122"/>
                <a:cs typeface="Syne Extra Bold" pitchFamily="34" charset="-120"/>
              </a:rPr>
              <a:t>CHAPTER 4</a:t>
            </a:r>
            <a:endParaRPr lang="en-US" sz="1550" dirty="0"/>
          </a:p>
        </p:txBody>
      </p:sp>
      <p:sp>
        <p:nvSpPr>
          <p:cNvPr id="3" name="Text 1"/>
          <p:cNvSpPr/>
          <p:nvPr/>
        </p:nvSpPr>
        <p:spPr>
          <a:xfrm>
            <a:off x="552807" y="838914"/>
            <a:ext cx="11955661" cy="681157"/>
          </a:xfrm>
          <a:prstGeom prst="rect">
            <a:avLst/>
          </a:prstGeom>
          <a:noFill/>
          <a:ln/>
        </p:spPr>
        <p:txBody>
          <a:bodyPr wrap="none" lIns="0" tIns="0" rIns="0" bIns="0" rtlCol="0" anchor="t"/>
          <a:lstStyle/>
          <a:p>
            <a:pPr marL="0" indent="0" algn="l">
              <a:lnSpc>
                <a:spcPts val="5350"/>
              </a:lnSpc>
              <a:buNone/>
            </a:pPr>
            <a:r>
              <a:rPr lang="en-US" sz="4250" b="1" dirty="0">
                <a:solidFill>
                  <a:srgbClr val="F0F4F1"/>
                </a:solidFill>
                <a:latin typeface="Syne Extra Bold" pitchFamily="34" charset="0"/>
                <a:ea typeface="Syne Extra Bold" pitchFamily="34" charset="-122"/>
                <a:cs typeface="Syne Extra Bold" pitchFamily="34" charset="-120"/>
              </a:rPr>
              <a:t>The Power of Sensor Fusion</a:t>
            </a:r>
            <a:endParaRPr lang="en-US" sz="4250" dirty="0"/>
          </a:p>
        </p:txBody>
      </p:sp>
      <p:pic>
        <p:nvPicPr>
          <p:cNvPr id="4" name="Image 0" descr="preencoded.png"/>
          <p:cNvPicPr>
            <a:picLocks noChangeAspect="1"/>
          </p:cNvPicPr>
          <p:nvPr/>
        </p:nvPicPr>
        <p:blipFill>
          <a:blip r:embed="rId3"/>
          <a:stretch>
            <a:fillRect/>
          </a:stretch>
        </p:blipFill>
        <p:spPr>
          <a:xfrm>
            <a:off x="2335887" y="1757005"/>
            <a:ext cx="9958507" cy="5130165"/>
          </a:xfrm>
          <a:prstGeom prst="rect">
            <a:avLst/>
          </a:prstGeom>
        </p:spPr>
      </p:pic>
      <p:sp>
        <p:nvSpPr>
          <p:cNvPr id="5" name="Text 2"/>
          <p:cNvSpPr/>
          <p:nvPr/>
        </p:nvSpPr>
        <p:spPr>
          <a:xfrm>
            <a:off x="2588278" y="1973767"/>
            <a:ext cx="2799601" cy="760761"/>
          </a:xfrm>
          <a:prstGeom prst="rect">
            <a:avLst/>
          </a:prstGeom>
          <a:noFill/>
          <a:ln/>
        </p:spPr>
        <p:txBody>
          <a:bodyPr wrap="square" lIns="0" tIns="0" rIns="0" bIns="0" rtlCol="0" anchor="t"/>
          <a:lstStyle/>
          <a:p>
            <a:pPr marL="0" indent="0" algn="ctr">
              <a:lnSpc>
                <a:spcPts val="1650"/>
              </a:lnSpc>
              <a:buNone/>
            </a:pPr>
            <a:r>
              <a:rPr lang="en-US" sz="1350" b="1" dirty="0">
                <a:solidFill>
                  <a:srgbClr val="D7E5D8"/>
                </a:solidFill>
                <a:latin typeface="Syne Extra Bold" pitchFamily="34" charset="0"/>
                <a:ea typeface="Syne Extra Bold" pitchFamily="34" charset="-122"/>
                <a:cs typeface="Syne Extra Bold" pitchFamily="34" charset="-120"/>
              </a:rPr>
              <a:t>Camera Sensor</a:t>
            </a:r>
            <a:endParaRPr lang="en-US" sz="1350" dirty="0"/>
          </a:p>
        </p:txBody>
      </p:sp>
      <p:sp>
        <p:nvSpPr>
          <p:cNvPr id="6" name="Text 3"/>
          <p:cNvSpPr/>
          <p:nvPr/>
        </p:nvSpPr>
        <p:spPr>
          <a:xfrm>
            <a:off x="4238284" y="5909438"/>
            <a:ext cx="2799601" cy="760761"/>
          </a:xfrm>
          <a:prstGeom prst="rect">
            <a:avLst/>
          </a:prstGeom>
          <a:noFill/>
          <a:ln/>
        </p:spPr>
        <p:txBody>
          <a:bodyPr wrap="square" lIns="0" tIns="0" rIns="0" bIns="0" rtlCol="0" anchor="t"/>
          <a:lstStyle/>
          <a:p>
            <a:pPr marL="0" indent="0" algn="ctr">
              <a:lnSpc>
                <a:spcPts val="1650"/>
              </a:lnSpc>
              <a:buNone/>
            </a:pPr>
            <a:r>
              <a:rPr lang="en-US" sz="1350" b="1" dirty="0">
                <a:solidFill>
                  <a:srgbClr val="D7E5D8"/>
                </a:solidFill>
                <a:latin typeface="Syne Extra Bold" pitchFamily="34" charset="0"/>
                <a:ea typeface="Syne Extra Bold" pitchFamily="34" charset="-122"/>
                <a:cs typeface="Syne Extra Bold" pitchFamily="34" charset="-120"/>
              </a:rPr>
              <a:t>Radar Sensor</a:t>
            </a:r>
            <a:endParaRPr lang="en-US" sz="1350" dirty="0"/>
          </a:p>
        </p:txBody>
      </p:sp>
      <p:sp>
        <p:nvSpPr>
          <p:cNvPr id="7" name="Text 4"/>
          <p:cNvSpPr/>
          <p:nvPr/>
        </p:nvSpPr>
        <p:spPr>
          <a:xfrm>
            <a:off x="5915340" y="1973767"/>
            <a:ext cx="2799602" cy="760761"/>
          </a:xfrm>
          <a:prstGeom prst="rect">
            <a:avLst/>
          </a:prstGeom>
          <a:noFill/>
          <a:ln/>
        </p:spPr>
        <p:txBody>
          <a:bodyPr wrap="square" lIns="0" tIns="0" rIns="0" bIns="0" rtlCol="0" anchor="t"/>
          <a:lstStyle/>
          <a:p>
            <a:pPr marL="0" indent="0" algn="ctr">
              <a:lnSpc>
                <a:spcPts val="1650"/>
              </a:lnSpc>
              <a:buNone/>
            </a:pPr>
            <a:r>
              <a:rPr lang="en-US" sz="1350" b="1" dirty="0">
                <a:solidFill>
                  <a:srgbClr val="D7E5D8"/>
                </a:solidFill>
                <a:latin typeface="Syne Extra Bold" pitchFamily="34" charset="0"/>
                <a:ea typeface="Syne Extra Bold" pitchFamily="34" charset="-122"/>
                <a:cs typeface="Syne Extra Bold" pitchFamily="34" charset="-120"/>
              </a:rPr>
              <a:t>Sensor Limitations</a:t>
            </a:r>
            <a:endParaRPr lang="en-US" sz="1350" dirty="0"/>
          </a:p>
        </p:txBody>
      </p:sp>
      <p:sp>
        <p:nvSpPr>
          <p:cNvPr id="8" name="Text 5"/>
          <p:cNvSpPr/>
          <p:nvPr/>
        </p:nvSpPr>
        <p:spPr>
          <a:xfrm>
            <a:off x="7565347" y="5895914"/>
            <a:ext cx="2799601" cy="760761"/>
          </a:xfrm>
          <a:prstGeom prst="rect">
            <a:avLst/>
          </a:prstGeom>
          <a:noFill/>
          <a:ln/>
        </p:spPr>
        <p:txBody>
          <a:bodyPr wrap="square" lIns="0" tIns="0" rIns="0" bIns="0" rtlCol="0" anchor="t"/>
          <a:lstStyle/>
          <a:p>
            <a:pPr marL="0" indent="0" algn="ctr">
              <a:lnSpc>
                <a:spcPts val="1650"/>
              </a:lnSpc>
              <a:buNone/>
            </a:pPr>
            <a:r>
              <a:rPr lang="en-US" sz="1350" b="1" dirty="0">
                <a:solidFill>
                  <a:srgbClr val="D7E5D8"/>
                </a:solidFill>
                <a:latin typeface="Syne Extra Bold" pitchFamily="34" charset="0"/>
                <a:ea typeface="Syne Extra Bold" pitchFamily="34" charset="-122"/>
                <a:cs typeface="Syne Extra Bold" pitchFamily="34" charset="-120"/>
              </a:rPr>
              <a:t>Data Fusion</a:t>
            </a:r>
            <a:endParaRPr lang="en-US" sz="1350" dirty="0"/>
          </a:p>
        </p:txBody>
      </p:sp>
      <p:sp>
        <p:nvSpPr>
          <p:cNvPr id="9" name="Text 6"/>
          <p:cNvSpPr/>
          <p:nvPr/>
        </p:nvSpPr>
        <p:spPr>
          <a:xfrm>
            <a:off x="9242402" y="1973767"/>
            <a:ext cx="2799601" cy="760761"/>
          </a:xfrm>
          <a:prstGeom prst="rect">
            <a:avLst/>
          </a:prstGeom>
          <a:noFill/>
          <a:ln/>
        </p:spPr>
        <p:txBody>
          <a:bodyPr wrap="square" lIns="0" tIns="0" rIns="0" bIns="0" rtlCol="0" anchor="t"/>
          <a:lstStyle/>
          <a:p>
            <a:pPr marL="0" indent="0" algn="ctr">
              <a:lnSpc>
                <a:spcPts val="1650"/>
              </a:lnSpc>
              <a:buNone/>
            </a:pPr>
            <a:r>
              <a:rPr lang="en-US" sz="1350" b="1" dirty="0">
                <a:solidFill>
                  <a:srgbClr val="D7E5D8"/>
                </a:solidFill>
                <a:latin typeface="Syne Extra Bold" pitchFamily="34" charset="0"/>
                <a:ea typeface="Syne Extra Bold" pitchFamily="34" charset="-122"/>
                <a:cs typeface="Syne Extra Bold" pitchFamily="34" charset="-120"/>
              </a:rPr>
              <a:t>Accurate Detection</a:t>
            </a:r>
            <a:endParaRPr lang="en-US" sz="1350" dirty="0"/>
          </a:p>
        </p:txBody>
      </p:sp>
      <p:sp>
        <p:nvSpPr>
          <p:cNvPr id="10" name="Text 7"/>
          <p:cNvSpPr/>
          <p:nvPr/>
        </p:nvSpPr>
        <p:spPr>
          <a:xfrm>
            <a:off x="552807" y="7064812"/>
            <a:ext cx="13524786" cy="758309"/>
          </a:xfrm>
          <a:prstGeom prst="rect">
            <a:avLst/>
          </a:prstGeom>
          <a:noFill/>
          <a:ln/>
        </p:spPr>
        <p:txBody>
          <a:bodyPr wrap="square" lIns="0" tIns="0" rIns="0" bIns="0" rtlCol="0" anchor="t"/>
          <a:lstStyle/>
          <a:p>
            <a:pPr marL="0" indent="0" algn="l">
              <a:lnSpc>
                <a:spcPts val="1950"/>
              </a:lnSpc>
              <a:buNone/>
            </a:pPr>
            <a:r>
              <a:rPr lang="en-US" sz="1200" dirty="0">
                <a:solidFill>
                  <a:srgbClr val="D7E5D8"/>
                </a:solidFill>
                <a:latin typeface="Syne" pitchFamily="34" charset="0"/>
                <a:ea typeface="Syne" pitchFamily="34" charset="-122"/>
                <a:cs typeface="Syne" pitchFamily="34" charset="-120"/>
              </a:rPr>
              <a:t>The synergy of camera and radar is fundamental to AEB's reliability. Cameras offer high-resolution imagery and color information, crucial for object classification, but are vulnerable to adverse weather. Radar provides robust detection in poor visibility, measuring distance and speed with precision, though with less detail. Sensor fusion combines these strengths, creating a comprehensive and resilient perception system that can make accurate braking decisions across all conditions.</a:t>
            </a:r>
            <a:endParaRPr lang="en-US" sz="1200" dirty="0"/>
          </a:p>
        </p:txBody>
      </p:sp>
      <p:pic>
        <p:nvPicPr>
          <p:cNvPr id="11" name="Image 0" descr="preencoded.png"/>
          <p:cNvPicPr>
            <a:picLocks noChangeAspect="1"/>
          </p:cNvPicPr>
          <p:nvPr/>
        </p:nvPicPr>
        <p:blipFill>
          <a:blip r:embed="rId4"/>
          <a:stretch>
            <a:fillRect/>
          </a:stretch>
        </p:blipFill>
        <p:spPr>
          <a:xfrm>
            <a:off x="12748436" y="7634177"/>
            <a:ext cx="1881963" cy="5954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2833"/>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F0F4F1"/>
                </a:solidFill>
                <a:latin typeface="Syne Extra Bold" pitchFamily="34" charset="0"/>
                <a:ea typeface="Syne Extra Bold" pitchFamily="34" charset="-122"/>
                <a:cs typeface="Syne Extra Bold" pitchFamily="34" charset="-120"/>
              </a:rPr>
              <a:t>CHAPTER 5</a:t>
            </a:r>
            <a:endParaRPr lang="en-US" sz="1550" dirty="0"/>
          </a:p>
        </p:txBody>
      </p:sp>
      <p:sp>
        <p:nvSpPr>
          <p:cNvPr id="3" name="Text 1"/>
          <p:cNvSpPr/>
          <p:nvPr/>
        </p:nvSpPr>
        <p:spPr>
          <a:xfrm>
            <a:off x="793790" y="1169551"/>
            <a:ext cx="13042821" cy="1369457"/>
          </a:xfrm>
          <a:prstGeom prst="rect">
            <a:avLst/>
          </a:prstGeom>
          <a:noFill/>
          <a:ln/>
        </p:spPr>
        <p:txBody>
          <a:bodyPr wrap="square" lIns="0" tIns="0" rIns="0" bIns="0" rtlCol="0" anchor="t"/>
          <a:lstStyle/>
          <a:p>
            <a:pPr marL="0" indent="0" algn="l">
              <a:lnSpc>
                <a:spcPts val="5350"/>
              </a:lnSpc>
              <a:buNone/>
            </a:pPr>
            <a:r>
              <a:rPr lang="en-US" sz="4300" b="1" dirty="0">
                <a:solidFill>
                  <a:srgbClr val="F0F4F1"/>
                </a:solidFill>
                <a:latin typeface="Syne Extra Bold" pitchFamily="34" charset="0"/>
                <a:ea typeface="Syne Extra Bold" pitchFamily="34" charset="-122"/>
                <a:cs typeface="Syne Extra Bold" pitchFamily="34" charset="-120"/>
              </a:rPr>
              <a:t>Tackling Sensor Fusion Challenges</a:t>
            </a:r>
            <a:endParaRPr lang="en-US" sz="4300" dirty="0"/>
          </a:p>
        </p:txBody>
      </p:sp>
      <p:sp>
        <p:nvSpPr>
          <p:cNvPr id="4" name="Text 2"/>
          <p:cNvSpPr/>
          <p:nvPr/>
        </p:nvSpPr>
        <p:spPr>
          <a:xfrm>
            <a:off x="793790" y="2777133"/>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While powerful, sensor fusion faces specific challenges that can impact AEB performance. Addressing these through meticulous testing and calibration is vital for system reliability and safety.</a:t>
            </a:r>
            <a:endParaRPr lang="en-US" sz="1250" dirty="0"/>
          </a:p>
        </p:txBody>
      </p:sp>
      <p:sp>
        <p:nvSpPr>
          <p:cNvPr id="5" name="Shape 3"/>
          <p:cNvSpPr/>
          <p:nvPr/>
        </p:nvSpPr>
        <p:spPr>
          <a:xfrm>
            <a:off x="793790" y="3702010"/>
            <a:ext cx="6441996" cy="1683901"/>
          </a:xfrm>
          <a:prstGeom prst="roundRect">
            <a:avLst>
              <a:gd name="adj" fmla="val 6516"/>
            </a:avLst>
          </a:prstGeom>
          <a:solidFill>
            <a:srgbClr val="152025">
              <a:alpha val="95000"/>
            </a:srgbClr>
          </a:solidFill>
          <a:ln/>
        </p:spPr>
      </p:sp>
      <p:sp>
        <p:nvSpPr>
          <p:cNvPr id="6" name="Shape 4"/>
          <p:cNvSpPr/>
          <p:nvPr/>
        </p:nvSpPr>
        <p:spPr>
          <a:xfrm>
            <a:off x="793790" y="3679150"/>
            <a:ext cx="6441996" cy="91440"/>
          </a:xfrm>
          <a:prstGeom prst="roundRect">
            <a:avLst>
              <a:gd name="adj" fmla="val 72930"/>
            </a:avLst>
          </a:prstGeom>
          <a:solidFill>
            <a:srgbClr val="A9F00F"/>
          </a:solidFill>
          <a:ln/>
        </p:spPr>
      </p:sp>
      <p:sp>
        <p:nvSpPr>
          <p:cNvPr id="7" name="Shape 5"/>
          <p:cNvSpPr/>
          <p:nvPr/>
        </p:nvSpPr>
        <p:spPr>
          <a:xfrm>
            <a:off x="3776662" y="3463885"/>
            <a:ext cx="476250" cy="476250"/>
          </a:xfrm>
          <a:prstGeom prst="roundRect">
            <a:avLst>
              <a:gd name="adj" fmla="val 192000"/>
            </a:avLst>
          </a:prstGeom>
          <a:solidFill>
            <a:srgbClr val="A9F00F"/>
          </a:solidFill>
          <a:ln/>
        </p:spPr>
      </p:sp>
      <p:pic>
        <p:nvPicPr>
          <p:cNvPr id="8" name="Image 0" descr="preencoded.png"/>
          <p:cNvPicPr>
            <a:picLocks noChangeAspect="1"/>
          </p:cNvPicPr>
          <p:nvPr/>
        </p:nvPicPr>
        <p:blipFill>
          <a:blip r:embed="rId3"/>
          <a:stretch>
            <a:fillRect/>
          </a:stretch>
        </p:blipFill>
        <p:spPr>
          <a:xfrm>
            <a:off x="3919537" y="3582948"/>
            <a:ext cx="190500" cy="238125"/>
          </a:xfrm>
          <a:prstGeom prst="rect">
            <a:avLst/>
          </a:prstGeom>
        </p:spPr>
      </p:pic>
      <p:sp>
        <p:nvSpPr>
          <p:cNvPr id="9" name="Text 6"/>
          <p:cNvSpPr/>
          <p:nvPr/>
        </p:nvSpPr>
        <p:spPr>
          <a:xfrm>
            <a:off x="975360" y="4098846"/>
            <a:ext cx="3291364" cy="248007"/>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Sensor Misalignment</a:t>
            </a:r>
            <a:endParaRPr lang="en-US" sz="1550" dirty="0"/>
          </a:p>
        </p:txBody>
      </p:sp>
      <p:sp>
        <p:nvSpPr>
          <p:cNvPr id="10" name="Text 7"/>
          <p:cNvSpPr/>
          <p:nvPr/>
        </p:nvSpPr>
        <p:spPr>
          <a:xfrm>
            <a:off x="975360" y="4442103"/>
            <a:ext cx="6078855" cy="762238"/>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Even slight physical displacement of sensors can lead to erroneous data integration, compromising the fused perception and potentially causing incorrect braking decisions.</a:t>
            </a:r>
            <a:endParaRPr lang="en-US" sz="1250" dirty="0"/>
          </a:p>
        </p:txBody>
      </p:sp>
      <p:sp>
        <p:nvSpPr>
          <p:cNvPr id="11" name="Shape 8"/>
          <p:cNvSpPr/>
          <p:nvPr/>
        </p:nvSpPr>
        <p:spPr>
          <a:xfrm>
            <a:off x="7394496" y="3702010"/>
            <a:ext cx="6442115" cy="1683901"/>
          </a:xfrm>
          <a:prstGeom prst="roundRect">
            <a:avLst>
              <a:gd name="adj" fmla="val 6516"/>
            </a:avLst>
          </a:prstGeom>
          <a:solidFill>
            <a:srgbClr val="152025">
              <a:alpha val="95000"/>
            </a:srgbClr>
          </a:solidFill>
          <a:ln/>
        </p:spPr>
      </p:sp>
      <p:sp>
        <p:nvSpPr>
          <p:cNvPr id="12" name="Shape 9"/>
          <p:cNvSpPr/>
          <p:nvPr/>
        </p:nvSpPr>
        <p:spPr>
          <a:xfrm>
            <a:off x="7394496" y="3679150"/>
            <a:ext cx="6442115" cy="91440"/>
          </a:xfrm>
          <a:prstGeom prst="roundRect">
            <a:avLst>
              <a:gd name="adj" fmla="val 72930"/>
            </a:avLst>
          </a:prstGeom>
          <a:solidFill>
            <a:srgbClr val="A9F00F"/>
          </a:solidFill>
          <a:ln/>
        </p:spPr>
      </p:sp>
      <p:sp>
        <p:nvSpPr>
          <p:cNvPr id="13" name="Shape 10"/>
          <p:cNvSpPr/>
          <p:nvPr/>
        </p:nvSpPr>
        <p:spPr>
          <a:xfrm>
            <a:off x="10377368" y="3463885"/>
            <a:ext cx="476250" cy="476250"/>
          </a:xfrm>
          <a:prstGeom prst="roundRect">
            <a:avLst>
              <a:gd name="adj" fmla="val 192000"/>
            </a:avLst>
          </a:prstGeom>
          <a:solidFill>
            <a:srgbClr val="A9F00F"/>
          </a:solidFill>
          <a:ln/>
        </p:spPr>
      </p:sp>
      <p:pic>
        <p:nvPicPr>
          <p:cNvPr id="14" name="Image 1" descr="preencoded.png"/>
          <p:cNvPicPr>
            <a:picLocks noChangeAspect="1"/>
          </p:cNvPicPr>
          <p:nvPr/>
        </p:nvPicPr>
        <p:blipFill>
          <a:blip r:embed="rId4"/>
          <a:stretch>
            <a:fillRect/>
          </a:stretch>
        </p:blipFill>
        <p:spPr>
          <a:xfrm>
            <a:off x="10520243" y="3582948"/>
            <a:ext cx="190500" cy="238125"/>
          </a:xfrm>
          <a:prstGeom prst="rect">
            <a:avLst/>
          </a:prstGeom>
        </p:spPr>
      </p:pic>
      <p:sp>
        <p:nvSpPr>
          <p:cNvPr id="15" name="Text 11"/>
          <p:cNvSpPr/>
          <p:nvPr/>
        </p:nvSpPr>
        <p:spPr>
          <a:xfrm>
            <a:off x="7576066" y="4098846"/>
            <a:ext cx="3965972" cy="248007"/>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Dirty or Blocked Surfaces</a:t>
            </a:r>
            <a:endParaRPr lang="en-US" sz="1550" dirty="0"/>
          </a:p>
        </p:txBody>
      </p:sp>
      <p:sp>
        <p:nvSpPr>
          <p:cNvPr id="16" name="Text 12"/>
          <p:cNvSpPr/>
          <p:nvPr/>
        </p:nvSpPr>
        <p:spPr>
          <a:xfrm>
            <a:off x="7576066" y="4442103"/>
            <a:ext cx="6078974" cy="762238"/>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Accumulated dirt, ice, or debris on sensor lenses or covers can obscure their view, degrading data quality and hindering accurate object detection, especially in adverse weather.</a:t>
            </a:r>
            <a:endParaRPr lang="en-US" sz="1250" dirty="0"/>
          </a:p>
        </p:txBody>
      </p:sp>
      <p:sp>
        <p:nvSpPr>
          <p:cNvPr id="17" name="Shape 13"/>
          <p:cNvSpPr/>
          <p:nvPr/>
        </p:nvSpPr>
        <p:spPr>
          <a:xfrm>
            <a:off x="793790" y="5782747"/>
            <a:ext cx="6441996" cy="1683901"/>
          </a:xfrm>
          <a:prstGeom prst="roundRect">
            <a:avLst>
              <a:gd name="adj" fmla="val 6516"/>
            </a:avLst>
          </a:prstGeom>
          <a:solidFill>
            <a:srgbClr val="152025">
              <a:alpha val="95000"/>
            </a:srgbClr>
          </a:solidFill>
          <a:ln/>
        </p:spPr>
      </p:sp>
      <p:sp>
        <p:nvSpPr>
          <p:cNvPr id="18" name="Shape 14"/>
          <p:cNvSpPr/>
          <p:nvPr/>
        </p:nvSpPr>
        <p:spPr>
          <a:xfrm>
            <a:off x="793790" y="5759887"/>
            <a:ext cx="6441996" cy="91440"/>
          </a:xfrm>
          <a:prstGeom prst="roundRect">
            <a:avLst>
              <a:gd name="adj" fmla="val 72930"/>
            </a:avLst>
          </a:prstGeom>
          <a:solidFill>
            <a:srgbClr val="A9F00F"/>
          </a:solidFill>
          <a:ln/>
        </p:spPr>
      </p:sp>
      <p:sp>
        <p:nvSpPr>
          <p:cNvPr id="19" name="Shape 15"/>
          <p:cNvSpPr/>
          <p:nvPr/>
        </p:nvSpPr>
        <p:spPr>
          <a:xfrm>
            <a:off x="3776662" y="5544622"/>
            <a:ext cx="476250" cy="476250"/>
          </a:xfrm>
          <a:prstGeom prst="roundRect">
            <a:avLst>
              <a:gd name="adj" fmla="val 192000"/>
            </a:avLst>
          </a:prstGeom>
          <a:solidFill>
            <a:srgbClr val="A9F00F"/>
          </a:solidFill>
          <a:ln/>
        </p:spPr>
      </p:sp>
      <p:pic>
        <p:nvPicPr>
          <p:cNvPr id="20" name="Image 2" descr="preencoded.png"/>
          <p:cNvPicPr>
            <a:picLocks noChangeAspect="1"/>
          </p:cNvPicPr>
          <p:nvPr/>
        </p:nvPicPr>
        <p:blipFill>
          <a:blip r:embed="rId5"/>
          <a:stretch>
            <a:fillRect/>
          </a:stretch>
        </p:blipFill>
        <p:spPr>
          <a:xfrm>
            <a:off x="3919537" y="5663684"/>
            <a:ext cx="190500" cy="238125"/>
          </a:xfrm>
          <a:prstGeom prst="rect">
            <a:avLst/>
          </a:prstGeom>
        </p:spPr>
      </p:pic>
      <p:sp>
        <p:nvSpPr>
          <p:cNvPr id="21" name="Text 16"/>
          <p:cNvSpPr/>
          <p:nvPr/>
        </p:nvSpPr>
        <p:spPr>
          <a:xfrm>
            <a:off x="975360" y="6179582"/>
            <a:ext cx="4327803" cy="248007"/>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Environmental Interference</a:t>
            </a:r>
            <a:endParaRPr lang="en-US" sz="1550" dirty="0"/>
          </a:p>
        </p:txBody>
      </p:sp>
      <p:sp>
        <p:nvSpPr>
          <p:cNvPr id="22" name="Text 17"/>
          <p:cNvSpPr/>
          <p:nvPr/>
        </p:nvSpPr>
        <p:spPr>
          <a:xfrm>
            <a:off x="975360" y="6522839"/>
            <a:ext cx="6078855" cy="762238"/>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External factors like heavy rain, strong sunlight glare, or electromagnetic interference from other vehicles can disrupt sensor signals, leading to false readings or missed detections.</a:t>
            </a:r>
            <a:endParaRPr lang="en-US" sz="1250" dirty="0"/>
          </a:p>
        </p:txBody>
      </p:sp>
      <p:sp>
        <p:nvSpPr>
          <p:cNvPr id="23" name="Shape 18"/>
          <p:cNvSpPr/>
          <p:nvPr/>
        </p:nvSpPr>
        <p:spPr>
          <a:xfrm>
            <a:off x="7394496" y="5782747"/>
            <a:ext cx="6442115" cy="1683901"/>
          </a:xfrm>
          <a:prstGeom prst="roundRect">
            <a:avLst>
              <a:gd name="adj" fmla="val 6516"/>
            </a:avLst>
          </a:prstGeom>
          <a:solidFill>
            <a:srgbClr val="152025">
              <a:alpha val="95000"/>
            </a:srgbClr>
          </a:solidFill>
          <a:ln/>
        </p:spPr>
      </p:sp>
      <p:sp>
        <p:nvSpPr>
          <p:cNvPr id="24" name="Shape 19"/>
          <p:cNvSpPr/>
          <p:nvPr/>
        </p:nvSpPr>
        <p:spPr>
          <a:xfrm>
            <a:off x="7394496" y="5759887"/>
            <a:ext cx="6442115" cy="91440"/>
          </a:xfrm>
          <a:prstGeom prst="roundRect">
            <a:avLst>
              <a:gd name="adj" fmla="val 72930"/>
            </a:avLst>
          </a:prstGeom>
          <a:solidFill>
            <a:srgbClr val="A9F00F"/>
          </a:solidFill>
          <a:ln/>
        </p:spPr>
      </p:sp>
      <p:sp>
        <p:nvSpPr>
          <p:cNvPr id="25" name="Shape 20"/>
          <p:cNvSpPr/>
          <p:nvPr/>
        </p:nvSpPr>
        <p:spPr>
          <a:xfrm>
            <a:off x="10377368" y="5544622"/>
            <a:ext cx="476250" cy="476250"/>
          </a:xfrm>
          <a:prstGeom prst="roundRect">
            <a:avLst>
              <a:gd name="adj" fmla="val 192000"/>
            </a:avLst>
          </a:prstGeom>
          <a:solidFill>
            <a:srgbClr val="A9F00F"/>
          </a:solidFill>
          <a:ln/>
        </p:spPr>
      </p:sp>
      <p:pic>
        <p:nvPicPr>
          <p:cNvPr id="26" name="Image 3" descr="preencoded.png"/>
          <p:cNvPicPr>
            <a:picLocks noChangeAspect="1"/>
          </p:cNvPicPr>
          <p:nvPr/>
        </p:nvPicPr>
        <p:blipFill>
          <a:blip r:embed="rId6"/>
          <a:stretch>
            <a:fillRect/>
          </a:stretch>
        </p:blipFill>
        <p:spPr>
          <a:xfrm>
            <a:off x="10520243" y="5663684"/>
            <a:ext cx="190500" cy="238125"/>
          </a:xfrm>
          <a:prstGeom prst="rect">
            <a:avLst/>
          </a:prstGeom>
        </p:spPr>
      </p:pic>
      <p:sp>
        <p:nvSpPr>
          <p:cNvPr id="27" name="Text 21"/>
          <p:cNvSpPr/>
          <p:nvPr/>
        </p:nvSpPr>
        <p:spPr>
          <a:xfrm>
            <a:off x="7576066" y="6179582"/>
            <a:ext cx="4581763" cy="248007"/>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Fusion Algorithm Robustness</a:t>
            </a:r>
            <a:endParaRPr lang="en-US" sz="1550" dirty="0"/>
          </a:p>
        </p:txBody>
      </p:sp>
      <p:sp>
        <p:nvSpPr>
          <p:cNvPr id="28" name="Text 22"/>
          <p:cNvSpPr/>
          <p:nvPr/>
        </p:nvSpPr>
        <p:spPr>
          <a:xfrm>
            <a:off x="7576066" y="6522839"/>
            <a:ext cx="6078974" cy="762238"/>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The complexity of fusing disparate data streams requires sophisticated algorithms to handle discrepancies, prioritize information, and maintain a consistent environmental model, crucial for reliable decision-making.</a:t>
            </a:r>
            <a:endParaRPr lang="en-US" sz="1250" dirty="0"/>
          </a:p>
        </p:txBody>
      </p:sp>
      <p:pic>
        <p:nvPicPr>
          <p:cNvPr id="29" name="Image 0" descr="preencoded.png"/>
          <p:cNvPicPr>
            <a:picLocks noChangeAspect="1"/>
          </p:cNvPicPr>
          <p:nvPr/>
        </p:nvPicPr>
        <p:blipFill>
          <a:blip r:embed="rId7"/>
          <a:stretch>
            <a:fillRect/>
          </a:stretch>
        </p:blipFill>
        <p:spPr>
          <a:xfrm>
            <a:off x="12748436" y="7145079"/>
            <a:ext cx="1881963" cy="1084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9239" y="455057"/>
            <a:ext cx="1344692" cy="167997"/>
          </a:xfrm>
          <a:prstGeom prst="rect">
            <a:avLst/>
          </a:prstGeom>
          <a:noFill/>
          <a:ln/>
        </p:spPr>
        <p:txBody>
          <a:bodyPr wrap="none" lIns="0" tIns="0" rIns="0" bIns="0" rtlCol="0" anchor="t"/>
          <a:lstStyle/>
          <a:p>
            <a:pPr marL="0" indent="0" algn="l">
              <a:lnSpc>
                <a:spcPts val="1300"/>
              </a:lnSpc>
              <a:buNone/>
            </a:pPr>
            <a:r>
              <a:rPr lang="en-US" sz="1050" b="1" dirty="0">
                <a:solidFill>
                  <a:srgbClr val="F0F4F1"/>
                </a:solidFill>
                <a:latin typeface="Syne Extra Bold" pitchFamily="34" charset="0"/>
                <a:ea typeface="Syne Extra Bold" pitchFamily="34" charset="-122"/>
                <a:cs typeface="Syne Extra Bold" pitchFamily="34" charset="-120"/>
              </a:rPr>
              <a:t>CHAPTER 6</a:t>
            </a:r>
            <a:endParaRPr lang="en-US" sz="1050" dirty="0"/>
          </a:p>
        </p:txBody>
      </p:sp>
      <p:sp>
        <p:nvSpPr>
          <p:cNvPr id="3" name="Text 1"/>
          <p:cNvSpPr/>
          <p:nvPr/>
        </p:nvSpPr>
        <p:spPr>
          <a:xfrm>
            <a:off x="579239" y="730568"/>
            <a:ext cx="9665613" cy="463868"/>
          </a:xfrm>
          <a:prstGeom prst="rect">
            <a:avLst/>
          </a:prstGeom>
          <a:noFill/>
          <a:ln/>
        </p:spPr>
        <p:txBody>
          <a:bodyPr wrap="none" lIns="0" tIns="0" rIns="0" bIns="0" rtlCol="0" anchor="t"/>
          <a:lstStyle/>
          <a:p>
            <a:pPr marL="0" indent="0" algn="l">
              <a:lnSpc>
                <a:spcPts val="3650"/>
              </a:lnSpc>
              <a:buNone/>
            </a:pPr>
            <a:r>
              <a:rPr lang="en-US" sz="2900" b="1" dirty="0">
                <a:solidFill>
                  <a:srgbClr val="F0F4F1"/>
                </a:solidFill>
                <a:latin typeface="Syne Extra Bold" pitchFamily="34" charset="0"/>
                <a:ea typeface="Syne Extra Bold" pitchFamily="34" charset="-122"/>
                <a:cs typeface="Syne Extra Bold" pitchFamily="34" charset="-120"/>
              </a:rPr>
              <a:t>Virtual Validation with Simulation</a:t>
            </a:r>
            <a:endParaRPr lang="en-US" sz="2900" dirty="0"/>
          </a:p>
        </p:txBody>
      </p:sp>
      <p:sp>
        <p:nvSpPr>
          <p:cNvPr id="4" name="Text 2"/>
          <p:cNvSpPr/>
          <p:nvPr/>
        </p:nvSpPr>
        <p:spPr>
          <a:xfrm>
            <a:off x="579239" y="1355765"/>
            <a:ext cx="10339983" cy="336113"/>
          </a:xfrm>
          <a:prstGeom prst="rect">
            <a:avLst/>
          </a:prstGeom>
          <a:noFill/>
          <a:ln/>
        </p:spPr>
        <p:txBody>
          <a:bodyPr wrap="none" lIns="0" tIns="0" rIns="0" bIns="0" rtlCol="0" anchor="t"/>
          <a:lstStyle/>
          <a:p>
            <a:pPr marL="0" indent="0" algn="l">
              <a:lnSpc>
                <a:spcPts val="2600"/>
              </a:lnSpc>
              <a:buNone/>
            </a:pPr>
            <a:r>
              <a:rPr lang="en-US" sz="2100" b="1" dirty="0">
                <a:solidFill>
                  <a:srgbClr val="F0F4F1"/>
                </a:solidFill>
                <a:latin typeface="Syne Extra Bold" pitchFamily="34" charset="0"/>
                <a:ea typeface="Syne Extra Bold" pitchFamily="34" charset="-122"/>
                <a:cs typeface="Syne Extra Bold" pitchFamily="34" charset="-120"/>
              </a:rPr>
              <a:t>Simulating AEB Tests Using Virtual Environments</a:t>
            </a:r>
            <a:endParaRPr lang="en-US" sz="2100" dirty="0"/>
          </a:p>
        </p:txBody>
      </p:sp>
      <p:pic>
        <p:nvPicPr>
          <p:cNvPr id="5" name="Image 0" descr="preencoded.png"/>
          <p:cNvPicPr>
            <a:picLocks noChangeAspect="1"/>
          </p:cNvPicPr>
          <p:nvPr/>
        </p:nvPicPr>
        <p:blipFill>
          <a:blip r:embed="rId3"/>
          <a:stretch>
            <a:fillRect/>
          </a:stretch>
        </p:blipFill>
        <p:spPr>
          <a:xfrm>
            <a:off x="579239" y="1974175"/>
            <a:ext cx="6604754" cy="6604754"/>
          </a:xfrm>
          <a:prstGeom prst="rect">
            <a:avLst/>
          </a:prstGeom>
        </p:spPr>
      </p:pic>
      <p:sp>
        <p:nvSpPr>
          <p:cNvPr id="6" name="Text 3"/>
          <p:cNvSpPr/>
          <p:nvPr/>
        </p:nvSpPr>
        <p:spPr>
          <a:xfrm>
            <a:off x="7454027" y="1950006"/>
            <a:ext cx="6604754" cy="344329"/>
          </a:xfrm>
          <a:prstGeom prst="rect">
            <a:avLst/>
          </a:prstGeom>
          <a:noFill/>
          <a:ln/>
        </p:spPr>
        <p:txBody>
          <a:bodyPr wrap="square" lIns="0" tIns="0" rIns="0" bIns="0" rtlCol="0" anchor="t"/>
          <a:lstStyle/>
          <a:p>
            <a:pPr marL="0" indent="0" algn="l">
              <a:lnSpc>
                <a:spcPts val="1350"/>
              </a:lnSpc>
              <a:buNone/>
            </a:pPr>
            <a:r>
              <a:rPr lang="en-US" sz="800" dirty="0">
                <a:solidFill>
                  <a:srgbClr val="D7E5D8"/>
                </a:solidFill>
                <a:latin typeface="Syne" pitchFamily="34" charset="0"/>
                <a:ea typeface="Syne" pitchFamily="34" charset="-122"/>
                <a:cs typeface="Syne" pitchFamily="34" charset="-120"/>
              </a:rPr>
              <a:t>Virtual simulation tools are indispensable for developing and validating AEB systems. They provide a controlled, repeatable, and safe environment to conduct extensive testing before costly physical prototypes.</a:t>
            </a:r>
            <a:endParaRPr lang="en-US" sz="800" dirty="0"/>
          </a:p>
        </p:txBody>
      </p:sp>
      <p:sp>
        <p:nvSpPr>
          <p:cNvPr id="7" name="Text 4"/>
          <p:cNvSpPr/>
          <p:nvPr/>
        </p:nvSpPr>
        <p:spPr>
          <a:xfrm>
            <a:off x="7454027" y="2391132"/>
            <a:ext cx="6604754" cy="344329"/>
          </a:xfrm>
          <a:prstGeom prst="rect">
            <a:avLst/>
          </a:prstGeom>
          <a:noFill/>
          <a:ln/>
        </p:spPr>
        <p:txBody>
          <a:bodyPr wrap="square" lIns="0" tIns="0" rIns="0" bIns="0" rtlCol="0" anchor="t"/>
          <a:lstStyle/>
          <a:p>
            <a:pPr marL="342900" indent="-342900" algn="l">
              <a:lnSpc>
                <a:spcPts val="1350"/>
              </a:lnSpc>
              <a:buSzPct val="100000"/>
              <a:buChar char="•"/>
            </a:pPr>
            <a:r>
              <a:rPr lang="en-US" sz="800" b="1" dirty="0">
                <a:solidFill>
                  <a:srgbClr val="D7E5D8"/>
                </a:solidFill>
                <a:latin typeface="Syne" pitchFamily="34" charset="0"/>
                <a:ea typeface="Syne" pitchFamily="34" charset="-122"/>
                <a:cs typeface="Syne" pitchFamily="34" charset="-120"/>
              </a:rPr>
              <a:t>Advanced Simulation Tools:</a:t>
            </a:r>
            <a:r>
              <a:rPr lang="en-US" sz="800" dirty="0">
                <a:solidFill>
                  <a:srgbClr val="D7E5D8"/>
                </a:solidFill>
                <a:latin typeface="Syne" pitchFamily="34" charset="0"/>
                <a:ea typeface="Syne" pitchFamily="34" charset="-122"/>
                <a:cs typeface="Syne" pitchFamily="34" charset="-120"/>
              </a:rPr>
              <a:t> We leverage industry-leading platforms such as dSPACE, IPG CarMaker, and MATLAB/Simulink. These tools allow us to create highly realistic scenarios and precisely model system behavior.</a:t>
            </a:r>
            <a:endParaRPr lang="en-US" sz="800" dirty="0"/>
          </a:p>
        </p:txBody>
      </p:sp>
      <p:sp>
        <p:nvSpPr>
          <p:cNvPr id="8" name="Text 5"/>
          <p:cNvSpPr/>
          <p:nvPr/>
        </p:nvSpPr>
        <p:spPr>
          <a:xfrm>
            <a:off x="7454027" y="2773085"/>
            <a:ext cx="6604754" cy="516493"/>
          </a:xfrm>
          <a:prstGeom prst="rect">
            <a:avLst/>
          </a:prstGeom>
          <a:noFill/>
          <a:ln/>
        </p:spPr>
        <p:txBody>
          <a:bodyPr wrap="square" lIns="0" tIns="0" rIns="0" bIns="0" rtlCol="0" anchor="t"/>
          <a:lstStyle/>
          <a:p>
            <a:pPr marL="342900" indent="-342900" algn="l">
              <a:lnSpc>
                <a:spcPts val="1350"/>
              </a:lnSpc>
              <a:buSzPct val="100000"/>
              <a:buChar char="•"/>
            </a:pPr>
            <a:r>
              <a:rPr lang="en-US" sz="800" b="1" dirty="0">
                <a:solidFill>
                  <a:srgbClr val="D7E5D8"/>
                </a:solidFill>
                <a:latin typeface="Syne" pitchFamily="34" charset="0"/>
                <a:ea typeface="Syne" pitchFamily="34" charset="-122"/>
                <a:cs typeface="Syne" pitchFamily="34" charset="-120"/>
              </a:rPr>
              <a:t>Comprehensive Scenario Modeling:</a:t>
            </a:r>
            <a:r>
              <a:rPr lang="en-US" sz="800" dirty="0">
                <a:solidFill>
                  <a:srgbClr val="D7E5D8"/>
                </a:solidFill>
                <a:latin typeface="Syne" pitchFamily="34" charset="0"/>
                <a:ea typeface="Syne" pitchFamily="34" charset="-122"/>
                <a:cs typeface="Syne" pitchFamily="34" charset="-120"/>
              </a:rPr>
              <a:t> These environments enable us to simulate intricate weather and road conditions, diverse speed profiles, and granular sensor behaviors. This level of detail allows for testing corner cases that are difficult or dangerous to replicate physically.</a:t>
            </a:r>
            <a:endParaRPr lang="en-US" sz="800" dirty="0"/>
          </a:p>
        </p:txBody>
      </p:sp>
      <p:sp>
        <p:nvSpPr>
          <p:cNvPr id="9" name="Text 6"/>
          <p:cNvSpPr/>
          <p:nvPr/>
        </p:nvSpPr>
        <p:spPr>
          <a:xfrm>
            <a:off x="7454027" y="3327202"/>
            <a:ext cx="6604754" cy="172164"/>
          </a:xfrm>
          <a:prstGeom prst="rect">
            <a:avLst/>
          </a:prstGeom>
          <a:noFill/>
          <a:ln/>
        </p:spPr>
        <p:txBody>
          <a:bodyPr wrap="none" lIns="0" tIns="0" rIns="0" bIns="0" rtlCol="0" anchor="t"/>
          <a:lstStyle/>
          <a:p>
            <a:pPr marL="342900" indent="-342900" algn="l">
              <a:lnSpc>
                <a:spcPts val="1350"/>
              </a:lnSpc>
              <a:buSzPct val="100000"/>
              <a:buChar char="•"/>
            </a:pPr>
            <a:r>
              <a:rPr lang="en-US" sz="800" b="1" dirty="0">
                <a:solidFill>
                  <a:srgbClr val="D7E5D8"/>
                </a:solidFill>
                <a:latin typeface="Syne" pitchFamily="34" charset="0"/>
                <a:ea typeface="Syne" pitchFamily="34" charset="-122"/>
                <a:cs typeface="Syne" pitchFamily="34" charset="-120"/>
              </a:rPr>
              <a:t>Key Benefits:</a:t>
            </a:r>
            <a:endParaRPr lang="en-US" sz="800" dirty="0"/>
          </a:p>
        </p:txBody>
      </p:sp>
      <p:sp>
        <p:nvSpPr>
          <p:cNvPr id="10" name="Text 7"/>
          <p:cNvSpPr/>
          <p:nvPr/>
        </p:nvSpPr>
        <p:spPr>
          <a:xfrm>
            <a:off x="7454027" y="3536990"/>
            <a:ext cx="6604754" cy="172164"/>
          </a:xfrm>
          <a:prstGeom prst="rect">
            <a:avLst/>
          </a:prstGeom>
          <a:noFill/>
          <a:ln/>
        </p:spPr>
        <p:txBody>
          <a:bodyPr wrap="none" lIns="0" tIns="0" rIns="0" bIns="0" rtlCol="0" anchor="t"/>
          <a:lstStyle/>
          <a:p>
            <a:pPr marL="685800" lvl="1" indent="-342900" algn="l">
              <a:lnSpc>
                <a:spcPts val="1350"/>
              </a:lnSpc>
              <a:buSzPct val="100000"/>
              <a:buChar char="•"/>
            </a:pPr>
            <a:r>
              <a:rPr lang="en-US" sz="800" b="1" dirty="0">
                <a:solidFill>
                  <a:srgbClr val="D7E5D8"/>
                </a:solidFill>
                <a:latin typeface="Syne" pitchFamily="34" charset="0"/>
                <a:ea typeface="Syne" pitchFamily="34" charset="-122"/>
                <a:cs typeface="Syne" pitchFamily="34" charset="-120"/>
              </a:rPr>
              <a:t>Repeatability:</a:t>
            </a:r>
            <a:r>
              <a:rPr lang="en-US" sz="800" dirty="0">
                <a:solidFill>
                  <a:srgbClr val="D7E5D8"/>
                </a:solidFill>
                <a:latin typeface="Syne" pitchFamily="34" charset="0"/>
                <a:ea typeface="Syne" pitchFamily="34" charset="-122"/>
                <a:cs typeface="Syne" pitchFamily="34" charset="-120"/>
              </a:rPr>
              <a:t> Identical test cases can be run infinitely, ensuring consistent results and facilitating iterative design improvements.</a:t>
            </a:r>
            <a:endParaRPr lang="en-US" sz="800" dirty="0"/>
          </a:p>
        </p:txBody>
      </p:sp>
      <p:sp>
        <p:nvSpPr>
          <p:cNvPr id="11" name="Text 8"/>
          <p:cNvSpPr/>
          <p:nvPr/>
        </p:nvSpPr>
        <p:spPr>
          <a:xfrm>
            <a:off x="7454027" y="3746778"/>
            <a:ext cx="6604754" cy="172164"/>
          </a:xfrm>
          <a:prstGeom prst="rect">
            <a:avLst/>
          </a:prstGeom>
          <a:noFill/>
          <a:ln/>
        </p:spPr>
        <p:txBody>
          <a:bodyPr wrap="none" lIns="0" tIns="0" rIns="0" bIns="0" rtlCol="0" anchor="t"/>
          <a:lstStyle/>
          <a:p>
            <a:pPr marL="685800" lvl="1" indent="-342900" algn="l">
              <a:lnSpc>
                <a:spcPts val="1350"/>
              </a:lnSpc>
              <a:buSzPct val="100000"/>
              <a:buChar char="•"/>
            </a:pPr>
            <a:r>
              <a:rPr lang="en-US" sz="800" b="1" dirty="0">
                <a:solidFill>
                  <a:srgbClr val="D7E5D8"/>
                </a:solidFill>
                <a:latin typeface="Syne" pitchFamily="34" charset="0"/>
                <a:ea typeface="Syne" pitchFamily="34" charset="-122"/>
                <a:cs typeface="Syne" pitchFamily="34" charset="-120"/>
              </a:rPr>
              <a:t>Safety:</a:t>
            </a:r>
            <a:r>
              <a:rPr lang="en-US" sz="800" dirty="0">
                <a:solidFill>
                  <a:srgbClr val="D7E5D8"/>
                </a:solidFill>
                <a:latin typeface="Syne" pitchFamily="34" charset="0"/>
                <a:ea typeface="Syne" pitchFamily="34" charset="-122"/>
                <a:cs typeface="Syne" pitchFamily="34" charset="-120"/>
              </a:rPr>
              <a:t> Critical crash scenarios can be tested without risk to personnel or physical prototypes.</a:t>
            </a:r>
            <a:endParaRPr lang="en-US" sz="800" dirty="0"/>
          </a:p>
        </p:txBody>
      </p:sp>
      <p:sp>
        <p:nvSpPr>
          <p:cNvPr id="12" name="Text 9"/>
          <p:cNvSpPr/>
          <p:nvPr/>
        </p:nvSpPr>
        <p:spPr>
          <a:xfrm>
            <a:off x="7454027" y="3956566"/>
            <a:ext cx="6604754" cy="344329"/>
          </a:xfrm>
          <a:prstGeom prst="rect">
            <a:avLst/>
          </a:prstGeom>
          <a:noFill/>
          <a:ln/>
        </p:spPr>
        <p:txBody>
          <a:bodyPr wrap="square" lIns="0" tIns="0" rIns="0" bIns="0" rtlCol="0" anchor="t"/>
          <a:lstStyle/>
          <a:p>
            <a:pPr marL="685800" lvl="1" indent="-342900" algn="l">
              <a:lnSpc>
                <a:spcPts val="1350"/>
              </a:lnSpc>
              <a:buSzPct val="100000"/>
              <a:buChar char="•"/>
            </a:pPr>
            <a:r>
              <a:rPr lang="en-US" sz="800" b="1" dirty="0">
                <a:solidFill>
                  <a:srgbClr val="D7E5D8"/>
                </a:solidFill>
                <a:latin typeface="Syne" pitchFamily="34" charset="0"/>
                <a:ea typeface="Syne" pitchFamily="34" charset="-122"/>
                <a:cs typeface="Syne" pitchFamily="34" charset="-120"/>
              </a:rPr>
              <a:t>Cost &amp; Time Efficiency:</a:t>
            </a:r>
            <a:r>
              <a:rPr lang="en-US" sz="800" dirty="0">
                <a:solidFill>
                  <a:srgbClr val="D7E5D8"/>
                </a:solidFill>
                <a:latin typeface="Syne" pitchFamily="34" charset="0"/>
                <a:ea typeface="Syne" pitchFamily="34" charset="-122"/>
                <a:cs typeface="Syne" pitchFamily="34" charset="-120"/>
              </a:rPr>
              <a:t> Significant reductions in development time and expense by identifying issues early in the design cycle, minimizing reliance on expensive physical testing.</a:t>
            </a:r>
            <a:endParaRPr lang="en-US" sz="800" dirty="0"/>
          </a:p>
        </p:txBody>
      </p:sp>
      <p:pic>
        <p:nvPicPr>
          <p:cNvPr id="13" name="Image 0" descr="preencoded.png"/>
          <p:cNvPicPr>
            <a:picLocks noChangeAspect="1"/>
          </p:cNvPicPr>
          <p:nvPr/>
        </p:nvPicPr>
        <p:blipFill>
          <a:blip r:embed="rId4"/>
          <a:stretch>
            <a:fillRect/>
          </a:stretch>
        </p:blipFill>
        <p:spPr>
          <a:xfrm>
            <a:off x="12748436" y="7060019"/>
            <a:ext cx="1881963" cy="1169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04386"/>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F0F4F1"/>
                </a:solidFill>
                <a:latin typeface="Syne Extra Bold" pitchFamily="34" charset="0"/>
                <a:ea typeface="Syne Extra Bold" pitchFamily="34" charset="-122"/>
                <a:cs typeface="Syne Extra Bold" pitchFamily="34" charset="-120"/>
              </a:rPr>
              <a:t>CHAPTER 7</a:t>
            </a:r>
            <a:endParaRPr lang="en-US" sz="1550" dirty="0"/>
          </a:p>
        </p:txBody>
      </p:sp>
      <p:sp>
        <p:nvSpPr>
          <p:cNvPr id="3" name="Text 1"/>
          <p:cNvSpPr/>
          <p:nvPr/>
        </p:nvSpPr>
        <p:spPr>
          <a:xfrm>
            <a:off x="793790" y="1211104"/>
            <a:ext cx="13042821" cy="1369457"/>
          </a:xfrm>
          <a:prstGeom prst="rect">
            <a:avLst/>
          </a:prstGeom>
          <a:noFill/>
          <a:ln/>
        </p:spPr>
        <p:txBody>
          <a:bodyPr wrap="square" lIns="0" tIns="0" rIns="0" bIns="0" rtlCol="0" anchor="t"/>
          <a:lstStyle/>
          <a:p>
            <a:pPr marL="0" indent="0" algn="l">
              <a:lnSpc>
                <a:spcPts val="5350"/>
              </a:lnSpc>
              <a:buNone/>
            </a:pPr>
            <a:r>
              <a:rPr lang="en-US" sz="4300" b="1" dirty="0">
                <a:solidFill>
                  <a:srgbClr val="F0F4F1"/>
                </a:solidFill>
                <a:latin typeface="Syne Extra Bold" pitchFamily="34" charset="0"/>
                <a:ea typeface="Syne Extra Bold" pitchFamily="34" charset="-122"/>
                <a:cs typeface="Syne Extra Bold" pitchFamily="34" charset="-120"/>
              </a:rPr>
              <a:t>NCAP Compliance &amp; Accreditation</a:t>
            </a:r>
            <a:endParaRPr lang="en-US" sz="4300" dirty="0"/>
          </a:p>
        </p:txBody>
      </p:sp>
      <p:sp>
        <p:nvSpPr>
          <p:cNvPr id="4" name="Text 2"/>
          <p:cNvSpPr/>
          <p:nvPr/>
        </p:nvSpPr>
        <p:spPr>
          <a:xfrm>
            <a:off x="793790" y="2818686"/>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Meeting regulatory and safety standards is non-negotiable. The Euro NCAP protocol sets the benchmark for AEB performance, demanding rigorous adherence to specific test criteria for top safety ratings.</a:t>
            </a:r>
            <a:endParaRPr lang="en-US" sz="1250" dirty="0"/>
          </a:p>
        </p:txBody>
      </p:sp>
      <p:sp>
        <p:nvSpPr>
          <p:cNvPr id="5" name="Shape 3"/>
          <p:cNvSpPr/>
          <p:nvPr/>
        </p:nvSpPr>
        <p:spPr>
          <a:xfrm>
            <a:off x="7303770" y="3505438"/>
            <a:ext cx="22860" cy="3919657"/>
          </a:xfrm>
          <a:prstGeom prst="roundRect">
            <a:avLst>
              <a:gd name="adj" fmla="val 291721"/>
            </a:avLst>
          </a:prstGeom>
          <a:solidFill>
            <a:srgbClr val="6D9121"/>
          </a:solidFill>
          <a:ln/>
        </p:spPr>
      </p:sp>
      <p:sp>
        <p:nvSpPr>
          <p:cNvPr id="6" name="Shape 4"/>
          <p:cNvSpPr/>
          <p:nvPr/>
        </p:nvSpPr>
        <p:spPr>
          <a:xfrm>
            <a:off x="6683216" y="3672602"/>
            <a:ext cx="476250" cy="22860"/>
          </a:xfrm>
          <a:prstGeom prst="roundRect">
            <a:avLst>
              <a:gd name="adj" fmla="val 291721"/>
            </a:avLst>
          </a:prstGeom>
          <a:solidFill>
            <a:srgbClr val="6D9121"/>
          </a:solidFill>
          <a:ln/>
        </p:spPr>
      </p:sp>
      <p:sp>
        <p:nvSpPr>
          <p:cNvPr id="7" name="Shape 5"/>
          <p:cNvSpPr/>
          <p:nvPr/>
        </p:nvSpPr>
        <p:spPr>
          <a:xfrm>
            <a:off x="7136606" y="3505438"/>
            <a:ext cx="357188" cy="357188"/>
          </a:xfrm>
          <a:prstGeom prst="roundRect">
            <a:avLst>
              <a:gd name="adj" fmla="val 18670"/>
            </a:avLst>
          </a:prstGeom>
          <a:solidFill>
            <a:srgbClr val="547808"/>
          </a:solidFill>
          <a:ln w="7620">
            <a:solidFill>
              <a:srgbClr val="6D9121"/>
            </a:solidFill>
            <a:prstDash val="solid"/>
          </a:ln>
        </p:spPr>
      </p:sp>
      <p:sp>
        <p:nvSpPr>
          <p:cNvPr id="8" name="Text 6"/>
          <p:cNvSpPr/>
          <p:nvPr/>
        </p:nvSpPr>
        <p:spPr>
          <a:xfrm>
            <a:off x="7196137" y="3535204"/>
            <a:ext cx="238125" cy="297656"/>
          </a:xfrm>
          <a:prstGeom prst="rect">
            <a:avLst/>
          </a:prstGeom>
          <a:noFill/>
          <a:ln/>
        </p:spPr>
        <p:txBody>
          <a:bodyPr wrap="none" lIns="0" tIns="0" rIns="0" bIns="0" rtlCol="0" anchor="t"/>
          <a:lstStyle/>
          <a:p>
            <a:pPr marL="0" indent="0" algn="ctr">
              <a:lnSpc>
                <a:spcPts val="1850"/>
              </a:lnSpc>
              <a:buNone/>
            </a:pPr>
            <a:r>
              <a:rPr lang="en-US" sz="1850" b="1" dirty="0">
                <a:solidFill>
                  <a:srgbClr val="FFFFFF"/>
                </a:solidFill>
                <a:latin typeface="Syne Extra Bold" pitchFamily="34" charset="0"/>
                <a:ea typeface="Syne Extra Bold" pitchFamily="34" charset="-122"/>
                <a:cs typeface="Syne Extra Bold" pitchFamily="34" charset="-120"/>
              </a:rPr>
              <a:t>1</a:t>
            </a:r>
            <a:endParaRPr lang="en-US" sz="1850" dirty="0"/>
          </a:p>
        </p:txBody>
      </p:sp>
      <p:sp>
        <p:nvSpPr>
          <p:cNvPr id="9" name="Text 7"/>
          <p:cNvSpPr/>
          <p:nvPr/>
        </p:nvSpPr>
        <p:spPr>
          <a:xfrm>
            <a:off x="2754154" y="3559969"/>
            <a:ext cx="3767257" cy="248007"/>
          </a:xfrm>
          <a:prstGeom prst="rect">
            <a:avLst/>
          </a:prstGeom>
          <a:noFill/>
          <a:ln/>
        </p:spPr>
        <p:txBody>
          <a:bodyPr wrap="none" lIns="0" tIns="0" rIns="0" bIns="0" rtlCol="0" anchor="t"/>
          <a:lstStyle/>
          <a:p>
            <a:pPr marL="0" indent="0" algn="r">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Car-to-Car Rear Impact</a:t>
            </a:r>
            <a:endParaRPr lang="en-US" sz="1550" dirty="0"/>
          </a:p>
        </p:txBody>
      </p:sp>
      <p:sp>
        <p:nvSpPr>
          <p:cNvPr id="10" name="Text 8"/>
          <p:cNvSpPr/>
          <p:nvPr/>
        </p:nvSpPr>
        <p:spPr>
          <a:xfrm>
            <a:off x="793790" y="3903226"/>
            <a:ext cx="5727621" cy="508159"/>
          </a:xfrm>
          <a:prstGeom prst="rect">
            <a:avLst/>
          </a:prstGeom>
          <a:noFill/>
          <a:ln/>
        </p:spPr>
        <p:txBody>
          <a:bodyPr wrap="square" lIns="0" tIns="0" rIns="0" bIns="0" rtlCol="0" anchor="t"/>
          <a:lstStyle/>
          <a:p>
            <a:pPr marL="0" indent="0" algn="r">
              <a:lnSpc>
                <a:spcPts val="2000"/>
              </a:lnSpc>
              <a:buNone/>
            </a:pPr>
            <a:r>
              <a:rPr lang="en-US" sz="1250" dirty="0">
                <a:solidFill>
                  <a:srgbClr val="D7E5D8"/>
                </a:solidFill>
                <a:latin typeface="Syne" pitchFamily="34" charset="0"/>
                <a:ea typeface="Syne" pitchFamily="34" charset="-122"/>
                <a:cs typeface="Syne" pitchFamily="34" charset="-120"/>
              </a:rPr>
              <a:t>Tests evaluate AEB's effectiveness in preventing or mitigating rear-end collisions with stationary, slower-moving, or braking lead vehicles at various speeds.</a:t>
            </a:r>
            <a:endParaRPr lang="en-US" sz="1250" dirty="0"/>
          </a:p>
        </p:txBody>
      </p:sp>
      <p:sp>
        <p:nvSpPr>
          <p:cNvPr id="11" name="Shape 9"/>
          <p:cNvSpPr/>
          <p:nvPr/>
        </p:nvSpPr>
        <p:spPr>
          <a:xfrm>
            <a:off x="7470934" y="4625221"/>
            <a:ext cx="476250" cy="22860"/>
          </a:xfrm>
          <a:prstGeom prst="roundRect">
            <a:avLst>
              <a:gd name="adj" fmla="val 291721"/>
            </a:avLst>
          </a:prstGeom>
          <a:solidFill>
            <a:srgbClr val="6D9121"/>
          </a:solidFill>
          <a:ln/>
        </p:spPr>
      </p:sp>
      <p:sp>
        <p:nvSpPr>
          <p:cNvPr id="12" name="Shape 10"/>
          <p:cNvSpPr/>
          <p:nvPr/>
        </p:nvSpPr>
        <p:spPr>
          <a:xfrm>
            <a:off x="7136606" y="4458057"/>
            <a:ext cx="357188" cy="357188"/>
          </a:xfrm>
          <a:prstGeom prst="roundRect">
            <a:avLst>
              <a:gd name="adj" fmla="val 18670"/>
            </a:avLst>
          </a:prstGeom>
          <a:solidFill>
            <a:srgbClr val="547808"/>
          </a:solidFill>
          <a:ln w="7620">
            <a:solidFill>
              <a:srgbClr val="6D9121"/>
            </a:solidFill>
            <a:prstDash val="solid"/>
          </a:ln>
        </p:spPr>
      </p:sp>
      <p:sp>
        <p:nvSpPr>
          <p:cNvPr id="13" name="Text 11"/>
          <p:cNvSpPr/>
          <p:nvPr/>
        </p:nvSpPr>
        <p:spPr>
          <a:xfrm>
            <a:off x="7196137" y="4487823"/>
            <a:ext cx="238125" cy="297656"/>
          </a:xfrm>
          <a:prstGeom prst="rect">
            <a:avLst/>
          </a:prstGeom>
          <a:noFill/>
          <a:ln/>
        </p:spPr>
        <p:txBody>
          <a:bodyPr wrap="none" lIns="0" tIns="0" rIns="0" bIns="0" rtlCol="0" anchor="t"/>
          <a:lstStyle/>
          <a:p>
            <a:pPr marL="0" indent="0" algn="ctr">
              <a:lnSpc>
                <a:spcPts val="1850"/>
              </a:lnSpc>
              <a:buNone/>
            </a:pPr>
            <a:r>
              <a:rPr lang="en-US" sz="1850" b="1" dirty="0">
                <a:solidFill>
                  <a:srgbClr val="FFFFFF"/>
                </a:solidFill>
                <a:latin typeface="Syne Extra Bold" pitchFamily="34" charset="0"/>
                <a:ea typeface="Syne Extra Bold" pitchFamily="34" charset="-122"/>
                <a:cs typeface="Syne Extra Bold" pitchFamily="34" charset="-120"/>
              </a:rPr>
              <a:t>2</a:t>
            </a:r>
            <a:endParaRPr lang="en-US" sz="1850" dirty="0"/>
          </a:p>
        </p:txBody>
      </p:sp>
      <p:sp>
        <p:nvSpPr>
          <p:cNvPr id="14" name="Text 12"/>
          <p:cNvSpPr/>
          <p:nvPr/>
        </p:nvSpPr>
        <p:spPr>
          <a:xfrm>
            <a:off x="8108990" y="4512588"/>
            <a:ext cx="4786670" cy="248007"/>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Pedestrian Crossing Scenarios</a:t>
            </a:r>
            <a:endParaRPr lang="en-US" sz="1550" dirty="0"/>
          </a:p>
        </p:txBody>
      </p:sp>
      <p:sp>
        <p:nvSpPr>
          <p:cNvPr id="15" name="Text 13"/>
          <p:cNvSpPr/>
          <p:nvPr/>
        </p:nvSpPr>
        <p:spPr>
          <a:xfrm>
            <a:off x="8108990" y="4855845"/>
            <a:ext cx="5727621" cy="508159"/>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Simulates real-world pedestrian interactions, including adult and child dummies crossing in front of the vehicle, assessing AEB's detection and braking capabilities.</a:t>
            </a:r>
            <a:endParaRPr lang="en-US" sz="1250" dirty="0"/>
          </a:p>
        </p:txBody>
      </p:sp>
      <p:sp>
        <p:nvSpPr>
          <p:cNvPr id="16" name="Shape 14"/>
          <p:cNvSpPr/>
          <p:nvPr/>
        </p:nvSpPr>
        <p:spPr>
          <a:xfrm>
            <a:off x="6683216" y="5446276"/>
            <a:ext cx="476250" cy="22860"/>
          </a:xfrm>
          <a:prstGeom prst="roundRect">
            <a:avLst>
              <a:gd name="adj" fmla="val 291721"/>
            </a:avLst>
          </a:prstGeom>
          <a:solidFill>
            <a:srgbClr val="6D9121"/>
          </a:solidFill>
          <a:ln/>
        </p:spPr>
      </p:sp>
      <p:sp>
        <p:nvSpPr>
          <p:cNvPr id="17" name="Shape 15"/>
          <p:cNvSpPr/>
          <p:nvPr/>
        </p:nvSpPr>
        <p:spPr>
          <a:xfrm>
            <a:off x="7136606" y="5279112"/>
            <a:ext cx="357188" cy="357188"/>
          </a:xfrm>
          <a:prstGeom prst="roundRect">
            <a:avLst>
              <a:gd name="adj" fmla="val 18670"/>
            </a:avLst>
          </a:prstGeom>
          <a:solidFill>
            <a:srgbClr val="547808"/>
          </a:solidFill>
          <a:ln w="7620">
            <a:solidFill>
              <a:srgbClr val="6D9121"/>
            </a:solidFill>
            <a:prstDash val="solid"/>
          </a:ln>
        </p:spPr>
      </p:sp>
      <p:sp>
        <p:nvSpPr>
          <p:cNvPr id="18" name="Text 16"/>
          <p:cNvSpPr/>
          <p:nvPr/>
        </p:nvSpPr>
        <p:spPr>
          <a:xfrm>
            <a:off x="7196137" y="5308878"/>
            <a:ext cx="238125" cy="297656"/>
          </a:xfrm>
          <a:prstGeom prst="rect">
            <a:avLst/>
          </a:prstGeom>
          <a:noFill/>
          <a:ln/>
        </p:spPr>
        <p:txBody>
          <a:bodyPr wrap="none" lIns="0" tIns="0" rIns="0" bIns="0" rtlCol="0" anchor="t"/>
          <a:lstStyle/>
          <a:p>
            <a:pPr marL="0" indent="0" algn="ctr">
              <a:lnSpc>
                <a:spcPts val="1850"/>
              </a:lnSpc>
              <a:buNone/>
            </a:pPr>
            <a:r>
              <a:rPr lang="en-US" sz="1850" b="1" dirty="0">
                <a:solidFill>
                  <a:srgbClr val="FFFFFF"/>
                </a:solidFill>
                <a:latin typeface="Syne Extra Bold" pitchFamily="34" charset="0"/>
                <a:ea typeface="Syne Extra Bold" pitchFamily="34" charset="-122"/>
                <a:cs typeface="Syne Extra Bold" pitchFamily="34" charset="-120"/>
              </a:rPr>
              <a:t>3</a:t>
            </a:r>
            <a:endParaRPr lang="en-US" sz="1850" dirty="0"/>
          </a:p>
        </p:txBody>
      </p:sp>
      <p:sp>
        <p:nvSpPr>
          <p:cNvPr id="19" name="Text 17"/>
          <p:cNvSpPr/>
          <p:nvPr/>
        </p:nvSpPr>
        <p:spPr>
          <a:xfrm>
            <a:off x="3183374" y="5333643"/>
            <a:ext cx="3338036" cy="248007"/>
          </a:xfrm>
          <a:prstGeom prst="rect">
            <a:avLst/>
          </a:prstGeom>
          <a:noFill/>
          <a:ln/>
        </p:spPr>
        <p:txBody>
          <a:bodyPr wrap="none" lIns="0" tIns="0" rIns="0" bIns="0" rtlCol="0" anchor="t"/>
          <a:lstStyle/>
          <a:p>
            <a:pPr marL="0" indent="0" algn="r">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Night-time Operation</a:t>
            </a:r>
            <a:endParaRPr lang="en-US" sz="1550" dirty="0"/>
          </a:p>
        </p:txBody>
      </p:sp>
      <p:sp>
        <p:nvSpPr>
          <p:cNvPr id="20" name="Text 18"/>
          <p:cNvSpPr/>
          <p:nvPr/>
        </p:nvSpPr>
        <p:spPr>
          <a:xfrm>
            <a:off x="793790" y="5676900"/>
            <a:ext cx="5727621" cy="762238"/>
          </a:xfrm>
          <a:prstGeom prst="rect">
            <a:avLst/>
          </a:prstGeom>
          <a:noFill/>
          <a:ln/>
        </p:spPr>
        <p:txBody>
          <a:bodyPr wrap="square" lIns="0" tIns="0" rIns="0" bIns="0" rtlCol="0" anchor="t"/>
          <a:lstStyle/>
          <a:p>
            <a:pPr marL="0" indent="0" algn="r">
              <a:lnSpc>
                <a:spcPts val="2000"/>
              </a:lnSpc>
              <a:buNone/>
            </a:pPr>
            <a:r>
              <a:rPr lang="en-US" sz="1250" dirty="0">
                <a:solidFill>
                  <a:srgbClr val="D7E5D8"/>
                </a:solidFill>
                <a:latin typeface="Syne" pitchFamily="34" charset="0"/>
                <a:ea typeface="Syne" pitchFamily="34" charset="-122"/>
                <a:cs typeface="Syne" pitchFamily="34" charset="-120"/>
              </a:rPr>
              <a:t>Specific tests address low-light and night driving conditions, ensuring AEB can reliably detect and react to vulnerable road users when visibility is severely compromised.</a:t>
            </a:r>
            <a:endParaRPr lang="en-US" sz="1250" dirty="0"/>
          </a:p>
        </p:txBody>
      </p:sp>
      <p:sp>
        <p:nvSpPr>
          <p:cNvPr id="21" name="Shape 19"/>
          <p:cNvSpPr/>
          <p:nvPr/>
        </p:nvSpPr>
        <p:spPr>
          <a:xfrm>
            <a:off x="7470934" y="6267450"/>
            <a:ext cx="476250" cy="22860"/>
          </a:xfrm>
          <a:prstGeom prst="roundRect">
            <a:avLst>
              <a:gd name="adj" fmla="val 291721"/>
            </a:avLst>
          </a:prstGeom>
          <a:solidFill>
            <a:srgbClr val="6D9121"/>
          </a:solidFill>
          <a:ln/>
        </p:spPr>
      </p:sp>
      <p:sp>
        <p:nvSpPr>
          <p:cNvPr id="22" name="Shape 20"/>
          <p:cNvSpPr/>
          <p:nvPr/>
        </p:nvSpPr>
        <p:spPr>
          <a:xfrm>
            <a:off x="7136606" y="6100286"/>
            <a:ext cx="357188" cy="357188"/>
          </a:xfrm>
          <a:prstGeom prst="roundRect">
            <a:avLst>
              <a:gd name="adj" fmla="val 18670"/>
            </a:avLst>
          </a:prstGeom>
          <a:solidFill>
            <a:srgbClr val="547808"/>
          </a:solidFill>
          <a:ln w="7620">
            <a:solidFill>
              <a:srgbClr val="6D9121"/>
            </a:solidFill>
            <a:prstDash val="solid"/>
          </a:ln>
        </p:spPr>
      </p:sp>
      <p:sp>
        <p:nvSpPr>
          <p:cNvPr id="23" name="Text 21"/>
          <p:cNvSpPr/>
          <p:nvPr/>
        </p:nvSpPr>
        <p:spPr>
          <a:xfrm>
            <a:off x="7196137" y="6130052"/>
            <a:ext cx="238125" cy="297656"/>
          </a:xfrm>
          <a:prstGeom prst="rect">
            <a:avLst/>
          </a:prstGeom>
          <a:noFill/>
          <a:ln/>
        </p:spPr>
        <p:txBody>
          <a:bodyPr wrap="none" lIns="0" tIns="0" rIns="0" bIns="0" rtlCol="0" anchor="t"/>
          <a:lstStyle/>
          <a:p>
            <a:pPr marL="0" indent="0" algn="ctr">
              <a:lnSpc>
                <a:spcPts val="1850"/>
              </a:lnSpc>
              <a:buNone/>
            </a:pPr>
            <a:r>
              <a:rPr lang="en-US" sz="1850" b="1" dirty="0">
                <a:solidFill>
                  <a:srgbClr val="FFFFFF"/>
                </a:solidFill>
                <a:latin typeface="Syne Extra Bold" pitchFamily="34" charset="0"/>
                <a:ea typeface="Syne Extra Bold" pitchFamily="34" charset="-122"/>
                <a:cs typeface="Syne Extra Bold" pitchFamily="34" charset="-120"/>
              </a:rPr>
              <a:t>4</a:t>
            </a:r>
            <a:endParaRPr lang="en-US" sz="1850" dirty="0"/>
          </a:p>
        </p:txBody>
      </p:sp>
      <p:sp>
        <p:nvSpPr>
          <p:cNvPr id="24" name="Text 22"/>
          <p:cNvSpPr/>
          <p:nvPr/>
        </p:nvSpPr>
        <p:spPr>
          <a:xfrm>
            <a:off x="8108990" y="6154817"/>
            <a:ext cx="2702123" cy="248007"/>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Cyclist Detection</a:t>
            </a:r>
            <a:endParaRPr lang="en-US" sz="1550" dirty="0"/>
          </a:p>
        </p:txBody>
      </p:sp>
      <p:sp>
        <p:nvSpPr>
          <p:cNvPr id="25" name="Text 23"/>
          <p:cNvSpPr/>
          <p:nvPr/>
        </p:nvSpPr>
        <p:spPr>
          <a:xfrm>
            <a:off x="8108990" y="6498074"/>
            <a:ext cx="5727621" cy="762238"/>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Evaluates the system's ability to identify and react to cyclists, who present unique challenges due to their varied speeds, trajectories, and profiles compared to pedestrians or cars.</a:t>
            </a:r>
            <a:endParaRPr lang="en-US" sz="1250" dirty="0"/>
          </a:p>
        </p:txBody>
      </p:sp>
      <p:pic>
        <p:nvPicPr>
          <p:cNvPr id="26" name="Image 0" descr="preencoded.png"/>
          <p:cNvPicPr>
            <a:picLocks noChangeAspect="1"/>
          </p:cNvPicPr>
          <p:nvPr/>
        </p:nvPicPr>
        <p:blipFill>
          <a:blip r:embed="rId3"/>
          <a:stretch>
            <a:fillRect/>
          </a:stretch>
        </p:blipFill>
        <p:spPr>
          <a:xfrm>
            <a:off x="12748436" y="7355561"/>
            <a:ext cx="1881963" cy="87403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1501</Words>
  <Application>Microsoft Office PowerPoint</Application>
  <PresentationFormat>Custom</PresentationFormat>
  <Paragraphs>124</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Syne Extra Bold</vt:lpstr>
      <vt:lpstr>Arial</vt:lpstr>
      <vt:lpstr>Calibri</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HP</cp:lastModifiedBy>
  <cp:revision>3</cp:revision>
  <dcterms:created xsi:type="dcterms:W3CDTF">2025-08-04T10:02:49Z</dcterms:created>
  <dcterms:modified xsi:type="dcterms:W3CDTF">2025-08-04T10:14:21Z</dcterms:modified>
</cp:coreProperties>
</file>